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8"/>
  </p:notesMasterIdLst>
  <p:sldIdLst>
    <p:sldId id="256" r:id="rId2"/>
    <p:sldId id="309" r:id="rId3"/>
    <p:sldId id="265" r:id="rId4"/>
    <p:sldId id="266" r:id="rId5"/>
    <p:sldId id="282" r:id="rId6"/>
    <p:sldId id="283" r:id="rId7"/>
    <p:sldId id="304" r:id="rId8"/>
    <p:sldId id="259" r:id="rId9"/>
    <p:sldId id="260" r:id="rId10"/>
    <p:sldId id="263" r:id="rId11"/>
    <p:sldId id="290" r:id="rId12"/>
    <p:sldId id="291" r:id="rId13"/>
    <p:sldId id="292" r:id="rId14"/>
    <p:sldId id="293" r:id="rId15"/>
    <p:sldId id="294" r:id="rId16"/>
    <p:sldId id="295" r:id="rId17"/>
    <p:sldId id="296" r:id="rId18"/>
    <p:sldId id="297" r:id="rId19"/>
    <p:sldId id="298" r:id="rId20"/>
    <p:sldId id="299" r:id="rId21"/>
    <p:sldId id="300" r:id="rId22"/>
    <p:sldId id="301" r:id="rId23"/>
    <p:sldId id="302" r:id="rId24"/>
    <p:sldId id="267" r:id="rId25"/>
    <p:sldId id="305" r:id="rId26"/>
    <p:sldId id="306" r:id="rId27"/>
    <p:sldId id="307" r:id="rId28"/>
    <p:sldId id="269" r:id="rId29"/>
    <p:sldId id="308" r:id="rId30"/>
    <p:sldId id="284" r:id="rId31"/>
    <p:sldId id="270" r:id="rId32"/>
    <p:sldId id="257" r:id="rId33"/>
    <p:sldId id="289" r:id="rId34"/>
    <p:sldId id="288" r:id="rId35"/>
    <p:sldId id="303" r:id="rId36"/>
    <p:sldId id="281" r:id="rId3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63"/>
  </p:normalViewPr>
  <p:slideViewPr>
    <p:cSldViewPr snapToGrid="0" snapToObjects="1">
      <p:cViewPr varScale="1">
        <p:scale>
          <a:sx n="112" d="100"/>
          <a:sy n="112" d="100"/>
        </p:scale>
        <p:origin x="1544" y="200"/>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1088F15-B677-844B-8A00-EA74D671531E}" type="datetimeFigureOut">
              <a:rPr lang="en-US" smtClean="0"/>
              <a:t>6/28/19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36941F3-5E1B-ED4C-88B4-241932C39650}" type="slidenum">
              <a:rPr lang="en-US" smtClean="0"/>
              <a:t>‹#›</a:t>
            </a:fld>
            <a:endParaRPr lang="en-US"/>
          </a:p>
        </p:txBody>
      </p:sp>
    </p:spTree>
    <p:extLst>
      <p:ext uri="{BB962C8B-B14F-4D97-AF65-F5344CB8AC3E}">
        <p14:creationId xmlns:p14="http://schemas.microsoft.com/office/powerpoint/2010/main" val="871368343"/>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Slide Image Placeholder 1"/>
          <p:cNvSpPr>
            <a:spLocks noGrp="1" noRot="1" noChangeAspect="1" noTextEdit="1"/>
          </p:cNvSpPr>
          <p:nvPr>
            <p:ph type="sldImg"/>
          </p:nvPr>
        </p:nvSpPr>
        <p:spPr>
          <a:ln/>
        </p:spPr>
      </p:sp>
      <p:sp>
        <p:nvSpPr>
          <p:cNvPr id="3891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latin typeface="Times New Roman" charset="0"/>
            </a:endParaRPr>
          </a:p>
        </p:txBody>
      </p:sp>
      <p:sp>
        <p:nvSpPr>
          <p:cNvPr id="3891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fld id="{CE7BF23F-3876-D649-876E-3125706F3B16}" type="slidenum">
              <a:rPr lang="en-US" altLang="en-US" sz="1200">
                <a:latin typeface="Times" charset="0"/>
              </a:rPr>
              <a:pPr/>
              <a:t>2</a:t>
            </a:fld>
            <a:endParaRPr lang="en-US" altLang="en-US" sz="1200">
              <a:latin typeface="Times" charset="0"/>
            </a:endParaRPr>
          </a:p>
        </p:txBody>
      </p:sp>
    </p:spTree>
    <p:extLst>
      <p:ext uri="{BB962C8B-B14F-4D97-AF65-F5344CB8AC3E}">
        <p14:creationId xmlns:p14="http://schemas.microsoft.com/office/powerpoint/2010/main" val="6891375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spect="1" noChangeArrowheads="1" noTextEdit="1"/>
          </p:cNvSpPr>
          <p:nvPr>
            <p:ph type="sldImg"/>
          </p:nvPr>
        </p:nvSpPr>
        <p:spPr>
          <a:xfrm>
            <a:off x="1127125" y="711200"/>
            <a:ext cx="4605338" cy="3454400"/>
          </a:xfrm>
          <a:ln/>
        </p:spPr>
      </p:sp>
      <p:sp>
        <p:nvSpPr>
          <p:cNvPr id="8195" name="Rectangle 3"/>
          <p:cNvSpPr>
            <a:spLocks noGrp="1" noChangeArrowheads="1"/>
          </p:cNvSpPr>
          <p:nvPr>
            <p:ph type="body" idx="1"/>
          </p:nvPr>
        </p:nvSpPr>
        <p:spPr>
          <a:xfrm>
            <a:off x="914400" y="4368800"/>
            <a:ext cx="5029200" cy="4064000"/>
          </a:xfrm>
          <a:noFill/>
          <a:ln w="9525"/>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atin typeface="Times New Roman"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Rot="1" noChangeAspect="1" noChangeArrowheads="1" noTextEdit="1"/>
          </p:cNvSpPr>
          <p:nvPr>
            <p:ph type="sldImg"/>
          </p:nvPr>
        </p:nvSpPr>
        <p:spPr>
          <a:xfrm>
            <a:off x="1127125" y="711200"/>
            <a:ext cx="4605338" cy="3454400"/>
          </a:xfrm>
          <a:ln/>
        </p:spPr>
      </p:sp>
      <p:sp>
        <p:nvSpPr>
          <p:cNvPr id="9219" name="Rectangle 3"/>
          <p:cNvSpPr>
            <a:spLocks noGrp="1" noChangeArrowheads="1"/>
          </p:cNvSpPr>
          <p:nvPr>
            <p:ph type="body" idx="1"/>
          </p:nvPr>
        </p:nvSpPr>
        <p:spPr>
          <a:xfrm>
            <a:off x="914400" y="4368800"/>
            <a:ext cx="5029200" cy="4064000"/>
          </a:xfrm>
          <a:noFill/>
          <a:ln w="9525"/>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atin typeface="Times New Roman"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85450357-82C1-C541-82FB-0E6B878CAEA4}" type="slidenum">
              <a:rPr lang="en-US"/>
              <a:pPr>
                <a:defRPr/>
              </a:pPr>
              <a:t>11</a:t>
            </a:fld>
            <a:endParaRPr lang="en-US"/>
          </a:p>
        </p:txBody>
      </p:sp>
      <p:sp>
        <p:nvSpPr>
          <p:cNvPr id="97282" name="Rectangle 2"/>
          <p:cNvSpPr>
            <a:spLocks noGrp="1" noRot="1" noChangeAspect="1" noChangeArrowheads="1"/>
          </p:cNvSpPr>
          <p:nvPr>
            <p:ph type="sldImg"/>
          </p:nvPr>
        </p:nvSpPr>
        <p:spPr>
          <a:xfrm>
            <a:off x="1125538" y="711200"/>
            <a:ext cx="4606925" cy="3454400"/>
          </a:xfrm>
          <a:solidFill>
            <a:srgbClr val="FFFFFF"/>
          </a:solidFill>
          <a:ln/>
        </p:spPr>
      </p:sp>
      <p:sp>
        <p:nvSpPr>
          <p:cNvPr id="97283" name="Rectangle 3"/>
          <p:cNvSpPr>
            <a:spLocks noGrp="1" noChangeArrowheads="1"/>
          </p:cNvSpPr>
          <p:nvPr>
            <p:ph type="body" idx="1"/>
          </p:nvPr>
        </p:nvSpPr>
        <p:spPr>
          <a:xfrm>
            <a:off x="914400" y="4369009"/>
            <a:ext cx="5029200" cy="4064521"/>
          </a:xfrm>
          <a:solidFill>
            <a:srgbClr val="FFFFFF"/>
          </a:solidFill>
          <a:ln>
            <a:solidFill>
              <a:srgbClr val="000000"/>
            </a:solidFill>
          </a:ln>
          <a:extLst>
            <a:ext uri="{FAA26D3D-D897-4be2-8F04-BA451C77F1D7}">
              <ma14:placeholderFlag xmlns="" xmlns:ma14="http://schemas.microsoft.com/office/mac/drawingml/2011/main" val="1"/>
            </a:ext>
          </a:extLst>
        </p:spPr>
        <p:txBody>
          <a:bodyPr/>
          <a:lstStyle/>
          <a:p>
            <a:endParaRPr lang="en-US">
              <a:latin typeface="Times New Roman"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Rot="1" noChangeAspect="1" noChangeArrowheads="1" noTextEdit="1"/>
          </p:cNvSpPr>
          <p:nvPr>
            <p:ph type="sldImg"/>
          </p:nvPr>
        </p:nvSpPr>
        <p:spPr>
          <a:xfrm>
            <a:off x="1127125" y="711200"/>
            <a:ext cx="4605338" cy="3454400"/>
          </a:xfrm>
          <a:ln/>
        </p:spPr>
      </p:sp>
      <p:sp>
        <p:nvSpPr>
          <p:cNvPr id="9219" name="Rectangle 3"/>
          <p:cNvSpPr>
            <a:spLocks noGrp="1" noChangeArrowheads="1"/>
          </p:cNvSpPr>
          <p:nvPr>
            <p:ph type="body" idx="1"/>
          </p:nvPr>
        </p:nvSpPr>
        <p:spPr>
          <a:xfrm>
            <a:off x="914400" y="4368800"/>
            <a:ext cx="5029200" cy="4064000"/>
          </a:xfrm>
          <a:noFill/>
          <a:ln w="9525"/>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atin typeface="Times New Roman"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Rot="1" noChangeAspect="1" noChangeArrowheads="1" noTextEdit="1"/>
          </p:cNvSpPr>
          <p:nvPr>
            <p:ph type="sldImg"/>
          </p:nvPr>
        </p:nvSpPr>
        <p:spPr>
          <a:xfrm>
            <a:off x="1127125" y="711200"/>
            <a:ext cx="4605338" cy="3454400"/>
          </a:xfrm>
          <a:ln/>
        </p:spPr>
      </p:sp>
      <p:sp>
        <p:nvSpPr>
          <p:cNvPr id="10243" name="Rectangle 3"/>
          <p:cNvSpPr>
            <a:spLocks noGrp="1" noChangeArrowheads="1"/>
          </p:cNvSpPr>
          <p:nvPr>
            <p:ph type="body" idx="1"/>
          </p:nvPr>
        </p:nvSpPr>
        <p:spPr>
          <a:xfrm>
            <a:off x="914400" y="4368800"/>
            <a:ext cx="5029200" cy="4064000"/>
          </a:xfrm>
          <a:noFill/>
          <a:ln w="9525"/>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atin typeface="Times New Roman"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783D6C8C-1BE3-0543-97F0-5019730C302B}" type="datetimeFigureOut">
              <a:rPr lang="en-US" smtClean="0"/>
              <a:t>6/28/19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DFF73FC-51DB-E141-96A3-1D995C6FCC3E}" type="slidenum">
              <a:rPr lang="en-US" smtClean="0"/>
              <a:t>‹#›</a:t>
            </a:fld>
            <a:endParaRPr lang="en-US"/>
          </a:p>
        </p:txBody>
      </p:sp>
    </p:spTree>
    <p:extLst>
      <p:ext uri="{BB962C8B-B14F-4D97-AF65-F5344CB8AC3E}">
        <p14:creationId xmlns:p14="http://schemas.microsoft.com/office/powerpoint/2010/main" val="17285667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83D6C8C-1BE3-0543-97F0-5019730C302B}" type="datetimeFigureOut">
              <a:rPr lang="en-US" smtClean="0"/>
              <a:t>6/28/19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DFF73FC-51DB-E141-96A3-1D995C6FCC3E}" type="slidenum">
              <a:rPr lang="en-US" smtClean="0"/>
              <a:t>‹#›</a:t>
            </a:fld>
            <a:endParaRPr lang="en-US"/>
          </a:p>
        </p:txBody>
      </p:sp>
    </p:spTree>
    <p:extLst>
      <p:ext uri="{BB962C8B-B14F-4D97-AF65-F5344CB8AC3E}">
        <p14:creationId xmlns:p14="http://schemas.microsoft.com/office/powerpoint/2010/main" val="25890283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83D6C8C-1BE3-0543-97F0-5019730C302B}" type="datetimeFigureOut">
              <a:rPr lang="en-US" smtClean="0"/>
              <a:t>6/28/19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DFF73FC-51DB-E141-96A3-1D995C6FCC3E}" type="slidenum">
              <a:rPr lang="en-US" smtClean="0"/>
              <a:t>‹#›</a:t>
            </a:fld>
            <a:endParaRPr lang="en-US"/>
          </a:p>
        </p:txBody>
      </p:sp>
    </p:spTree>
    <p:extLst>
      <p:ext uri="{BB962C8B-B14F-4D97-AF65-F5344CB8AC3E}">
        <p14:creationId xmlns:p14="http://schemas.microsoft.com/office/powerpoint/2010/main" val="12015365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457200" y="6356350"/>
            <a:ext cx="2133600" cy="365125"/>
          </a:xfrm>
          <a:prstGeom prst="rect">
            <a:avLst/>
          </a:prstGeom>
        </p:spPr>
        <p:txBody>
          <a:bodyPr/>
          <a:lstStyle/>
          <a:p>
            <a:fld id="{D07016D4-4978-434B-9B8C-25DCA86072DA}" type="datetimeFigureOut">
              <a:rPr lang="en-US" smtClean="0"/>
              <a:t>6/28/19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899FB1-D4C0-B442-A38E-8138F9E2A444}" type="slidenum">
              <a:rPr lang="en-US" smtClean="0"/>
              <a:t>‹#›</a:t>
            </a:fld>
            <a:endParaRPr lang="en-US"/>
          </a:p>
        </p:txBody>
      </p:sp>
    </p:spTree>
    <p:extLst>
      <p:ext uri="{BB962C8B-B14F-4D97-AF65-F5344CB8AC3E}">
        <p14:creationId xmlns:p14="http://schemas.microsoft.com/office/powerpoint/2010/main" val="289961603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457200" y="6356350"/>
            <a:ext cx="2133600" cy="365125"/>
          </a:xfrm>
          <a:prstGeom prst="rect">
            <a:avLst/>
          </a:prstGeom>
        </p:spPr>
        <p:txBody>
          <a:bodyPr/>
          <a:lstStyle/>
          <a:p>
            <a:fld id="{D07016D4-4978-434B-9B8C-25DCA86072DA}" type="datetimeFigureOut">
              <a:rPr lang="en-US" smtClean="0"/>
              <a:t>6/28/19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899FB1-D4C0-B442-A38E-8138F9E2A444}" type="slidenum">
              <a:rPr lang="en-US" smtClean="0"/>
              <a:t>‹#›</a:t>
            </a:fld>
            <a:endParaRPr lang="en-US"/>
          </a:p>
        </p:txBody>
      </p:sp>
    </p:spTree>
    <p:extLst>
      <p:ext uri="{BB962C8B-B14F-4D97-AF65-F5344CB8AC3E}">
        <p14:creationId xmlns:p14="http://schemas.microsoft.com/office/powerpoint/2010/main" val="289961603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457200" y="6356350"/>
            <a:ext cx="2133600" cy="365125"/>
          </a:xfrm>
          <a:prstGeom prst="rect">
            <a:avLst/>
          </a:prstGeom>
        </p:spPr>
        <p:txBody>
          <a:bodyPr/>
          <a:lstStyle/>
          <a:p>
            <a:fld id="{D07016D4-4978-434B-9B8C-25DCA86072DA}" type="datetimeFigureOut">
              <a:rPr lang="en-US" smtClean="0"/>
              <a:t>6/28/19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899FB1-D4C0-B442-A38E-8138F9E2A444}" type="slidenum">
              <a:rPr lang="en-US" smtClean="0"/>
              <a:t>‹#›</a:t>
            </a:fld>
            <a:endParaRPr lang="en-US"/>
          </a:p>
        </p:txBody>
      </p:sp>
    </p:spTree>
    <p:extLst>
      <p:ext uri="{BB962C8B-B14F-4D97-AF65-F5344CB8AC3E}">
        <p14:creationId xmlns:p14="http://schemas.microsoft.com/office/powerpoint/2010/main" val="254655171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00200"/>
            <a:ext cx="8229600" cy="45259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CCD22D-62C3-4F29-8493-06C9B0E7A317}" type="slidenum">
              <a:rPr lang="en-US" smtClean="0"/>
              <a:t>‹#›</a:t>
            </a:fld>
            <a:endParaRPr lang="en-US"/>
          </a:p>
        </p:txBody>
      </p:sp>
    </p:spTree>
    <p:extLst>
      <p:ext uri="{BB962C8B-B14F-4D97-AF65-F5344CB8AC3E}">
        <p14:creationId xmlns:p14="http://schemas.microsoft.com/office/powerpoint/2010/main" val="19995336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83D6C8C-1BE3-0543-97F0-5019730C302B}" type="datetimeFigureOut">
              <a:rPr lang="en-US" smtClean="0"/>
              <a:t>6/28/19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DFF73FC-51DB-E141-96A3-1D995C6FCC3E}" type="slidenum">
              <a:rPr lang="en-US" smtClean="0"/>
              <a:t>‹#›</a:t>
            </a:fld>
            <a:endParaRPr lang="en-US"/>
          </a:p>
        </p:txBody>
      </p:sp>
    </p:spTree>
    <p:extLst>
      <p:ext uri="{BB962C8B-B14F-4D97-AF65-F5344CB8AC3E}">
        <p14:creationId xmlns:p14="http://schemas.microsoft.com/office/powerpoint/2010/main" val="13252872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83D6C8C-1BE3-0543-97F0-5019730C302B}" type="datetimeFigureOut">
              <a:rPr lang="en-US" smtClean="0"/>
              <a:t>6/28/19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DFF73FC-51DB-E141-96A3-1D995C6FCC3E}" type="slidenum">
              <a:rPr lang="en-US" smtClean="0"/>
              <a:t>‹#›</a:t>
            </a:fld>
            <a:endParaRPr lang="en-US"/>
          </a:p>
        </p:txBody>
      </p:sp>
    </p:spTree>
    <p:extLst>
      <p:ext uri="{BB962C8B-B14F-4D97-AF65-F5344CB8AC3E}">
        <p14:creationId xmlns:p14="http://schemas.microsoft.com/office/powerpoint/2010/main" val="24331190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83D6C8C-1BE3-0543-97F0-5019730C302B}" type="datetimeFigureOut">
              <a:rPr lang="en-US" smtClean="0"/>
              <a:t>6/28/19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DFF73FC-51DB-E141-96A3-1D995C6FCC3E}" type="slidenum">
              <a:rPr lang="en-US" smtClean="0"/>
              <a:t>‹#›</a:t>
            </a:fld>
            <a:endParaRPr lang="en-US"/>
          </a:p>
        </p:txBody>
      </p:sp>
    </p:spTree>
    <p:extLst>
      <p:ext uri="{BB962C8B-B14F-4D97-AF65-F5344CB8AC3E}">
        <p14:creationId xmlns:p14="http://schemas.microsoft.com/office/powerpoint/2010/main" val="42688344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83D6C8C-1BE3-0543-97F0-5019730C302B}" type="datetimeFigureOut">
              <a:rPr lang="en-US" smtClean="0"/>
              <a:t>6/28/19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DFF73FC-51DB-E141-96A3-1D995C6FCC3E}" type="slidenum">
              <a:rPr lang="en-US" smtClean="0"/>
              <a:t>‹#›</a:t>
            </a:fld>
            <a:endParaRPr lang="en-US"/>
          </a:p>
        </p:txBody>
      </p:sp>
    </p:spTree>
    <p:extLst>
      <p:ext uri="{BB962C8B-B14F-4D97-AF65-F5344CB8AC3E}">
        <p14:creationId xmlns:p14="http://schemas.microsoft.com/office/powerpoint/2010/main" val="31392465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83D6C8C-1BE3-0543-97F0-5019730C302B}" type="datetimeFigureOut">
              <a:rPr lang="en-US" smtClean="0"/>
              <a:t>6/28/19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DFF73FC-51DB-E141-96A3-1D995C6FCC3E}" type="slidenum">
              <a:rPr lang="en-US" smtClean="0"/>
              <a:t>‹#›</a:t>
            </a:fld>
            <a:endParaRPr lang="en-US"/>
          </a:p>
        </p:txBody>
      </p:sp>
    </p:spTree>
    <p:extLst>
      <p:ext uri="{BB962C8B-B14F-4D97-AF65-F5344CB8AC3E}">
        <p14:creationId xmlns:p14="http://schemas.microsoft.com/office/powerpoint/2010/main" val="6444353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83D6C8C-1BE3-0543-97F0-5019730C302B}" type="datetimeFigureOut">
              <a:rPr lang="en-US" smtClean="0"/>
              <a:t>6/28/19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DFF73FC-51DB-E141-96A3-1D995C6FCC3E}" type="slidenum">
              <a:rPr lang="en-US" smtClean="0"/>
              <a:t>‹#›</a:t>
            </a:fld>
            <a:endParaRPr lang="en-US"/>
          </a:p>
        </p:txBody>
      </p:sp>
    </p:spTree>
    <p:extLst>
      <p:ext uri="{BB962C8B-B14F-4D97-AF65-F5344CB8AC3E}">
        <p14:creationId xmlns:p14="http://schemas.microsoft.com/office/powerpoint/2010/main" val="34807696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83D6C8C-1BE3-0543-97F0-5019730C302B}" type="datetimeFigureOut">
              <a:rPr lang="en-US" smtClean="0"/>
              <a:t>6/28/19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DFF73FC-51DB-E141-96A3-1D995C6FCC3E}" type="slidenum">
              <a:rPr lang="en-US" smtClean="0"/>
              <a:t>‹#›</a:t>
            </a:fld>
            <a:endParaRPr lang="en-US"/>
          </a:p>
        </p:txBody>
      </p:sp>
    </p:spTree>
    <p:extLst>
      <p:ext uri="{BB962C8B-B14F-4D97-AF65-F5344CB8AC3E}">
        <p14:creationId xmlns:p14="http://schemas.microsoft.com/office/powerpoint/2010/main" val="4294331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83D6C8C-1BE3-0543-97F0-5019730C302B}" type="datetimeFigureOut">
              <a:rPr lang="en-US" smtClean="0"/>
              <a:t>6/28/19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DFF73FC-51DB-E141-96A3-1D995C6FCC3E}" type="slidenum">
              <a:rPr lang="en-US" smtClean="0"/>
              <a:t>‹#›</a:t>
            </a:fld>
            <a:endParaRPr lang="en-US"/>
          </a:p>
        </p:txBody>
      </p:sp>
    </p:spTree>
    <p:extLst>
      <p:ext uri="{BB962C8B-B14F-4D97-AF65-F5344CB8AC3E}">
        <p14:creationId xmlns:p14="http://schemas.microsoft.com/office/powerpoint/2010/main" val="20085221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83D6C8C-1BE3-0543-97F0-5019730C302B}" type="datetimeFigureOut">
              <a:rPr lang="en-US" smtClean="0"/>
              <a:t>6/28/19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DFF73FC-51DB-E141-96A3-1D995C6FCC3E}" type="slidenum">
              <a:rPr lang="en-US" smtClean="0"/>
              <a:t>‹#›</a:t>
            </a:fld>
            <a:endParaRPr lang="en-US"/>
          </a:p>
        </p:txBody>
      </p:sp>
    </p:spTree>
    <p:extLst>
      <p:ext uri="{BB962C8B-B14F-4D97-AF65-F5344CB8AC3E}">
        <p14:creationId xmlns:p14="http://schemas.microsoft.com/office/powerpoint/2010/main" val="192651182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4.png"/><Relationship Id="rId5" Type="http://schemas.microsoft.com/office/2007/relationships/hdphoto" Target="../media/hdphoto4.wdp"/><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4.png"/><Relationship Id="rId5" Type="http://schemas.microsoft.com/office/2007/relationships/hdphoto" Target="../media/hdphoto6.wdp"/><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3" Type="http://schemas.microsoft.com/office/2007/relationships/hdphoto" Target="../media/hdphoto7.wdp"/><Relationship Id="rId7" Type="http://schemas.openxmlformats.org/officeDocument/2006/relationships/image" Target="../media/image15.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4.png"/><Relationship Id="rId5" Type="http://schemas.microsoft.com/office/2007/relationships/hdphoto" Target="../media/hdphoto8.wdp"/><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4.png"/><Relationship Id="rId5" Type="http://schemas.microsoft.com/office/2007/relationships/hdphoto" Target="../media/hdphoto8.wdp"/><Relationship Id="rId4" Type="http://schemas.openxmlformats.org/officeDocument/2006/relationships/image" Target="../media/image12.png"/></Relationships>
</file>

<file path=ppt/slides/_rels/slide19.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4.png"/><Relationship Id="rId5" Type="http://schemas.microsoft.com/office/2007/relationships/hdphoto" Target="../media/hdphoto1.wdp"/><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4.png"/><Relationship Id="rId5" Type="http://schemas.microsoft.com/office/2007/relationships/hdphoto" Target="../media/hdphoto4.wdp"/><Relationship Id="rId4" Type="http://schemas.openxmlformats.org/officeDocument/2006/relationships/image" Target="../media/image12.png"/></Relationships>
</file>

<file path=ppt/slides/_rels/slide21.xml.rels><?xml version="1.0" encoding="UTF-8" standalone="yes"?>
<Relationships xmlns="http://schemas.openxmlformats.org/package/2006/relationships"><Relationship Id="rId3" Type="http://schemas.microsoft.com/office/2007/relationships/hdphoto" Target="../media/hdphoto10.wdp"/><Relationship Id="rId7" Type="http://schemas.openxmlformats.org/officeDocument/2006/relationships/image" Target="../media/image15.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4.png"/><Relationship Id="rId5" Type="http://schemas.microsoft.com/office/2007/relationships/hdphoto" Target="../media/hdphoto11.wdp"/><Relationship Id="rId4" Type="http://schemas.openxmlformats.org/officeDocument/2006/relationships/image" Target="../media/image12.png"/></Relationships>
</file>

<file path=ppt/slides/_rels/slide22.xml.rels><?xml version="1.0" encoding="UTF-8" standalone="yes"?>
<Relationships xmlns="http://schemas.openxmlformats.org/package/2006/relationships"><Relationship Id="rId3" Type="http://schemas.microsoft.com/office/2007/relationships/hdphoto" Target="../media/hdphoto12.wdp"/><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4.png"/><Relationship Id="rId5" Type="http://schemas.microsoft.com/office/2007/relationships/hdphoto" Target="../media/hdphoto13.wdp"/><Relationship Id="rId4" Type="http://schemas.openxmlformats.org/officeDocument/2006/relationships/image" Target="../media/image12.png"/></Relationships>
</file>

<file path=ppt/slides/_rels/slide23.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4.png"/><Relationship Id="rId5" Type="http://schemas.microsoft.com/office/2007/relationships/hdphoto" Target="../media/hdphoto14.wdp"/><Relationship Id="rId4" Type="http://schemas.openxmlformats.org/officeDocument/2006/relationships/image" Target="../media/image12.png"/></Relationships>
</file>

<file path=ppt/slides/_rels/slide24.xml.rels><?xml version="1.0" encoding="UTF-8" standalone="yes"?>
<Relationships xmlns="http://schemas.openxmlformats.org/package/2006/relationships"><Relationship Id="rId3" Type="http://schemas.microsoft.com/office/2007/relationships/hdphoto" Target="../media/hdphoto15.wdp"/><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3.png"/><Relationship Id="rId1" Type="http://schemas.openxmlformats.org/officeDocument/2006/relationships/slideLayout" Target="../slideLayouts/slideLayout2.xml"/><Relationship Id="rId4" Type="http://schemas.microsoft.com/office/2007/relationships/hdphoto" Target="../media/hdphoto16.wdp"/></Relationships>
</file>

<file path=ppt/slides/_rels/slide3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86756" y="-1"/>
            <a:ext cx="11150833" cy="7002723"/>
          </a:xfrm>
          <a:prstGeom prst="rect">
            <a:avLst/>
          </a:prstGeom>
        </p:spPr>
      </p:pic>
      <p:sp>
        <p:nvSpPr>
          <p:cNvPr id="5" name="Rectangle 2"/>
          <p:cNvSpPr txBox="1">
            <a:spLocks noChangeArrowheads="1"/>
          </p:cNvSpPr>
          <p:nvPr/>
        </p:nvSpPr>
        <p:spPr>
          <a:xfrm>
            <a:off x="990600" y="4361092"/>
            <a:ext cx="7391399" cy="2133601"/>
          </a:xfrm>
          <a:prstGeom prst="rect">
            <a:avLst/>
          </a:prstGeom>
          <a:solidFill>
            <a:schemeClr val="accent1">
              <a:lumMod val="20000"/>
              <a:lumOff val="80000"/>
              <a:alpha val="60000"/>
            </a:schemeClr>
          </a:solidFill>
          <a:ln w="38100" cap="flat" cmpd="sng" algn="ctr">
            <a:solidFill>
              <a:srgbClr val="0000FF"/>
            </a:solidFill>
            <a:prstDash val="solid"/>
          </a:ln>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9144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a:solidFill>
                  <a:schemeClr val="tx1"/>
                </a:solidFill>
                <a:latin typeface="Century Gothic"/>
                <a:cs typeface="Century Gothic"/>
              </a:rPr>
              <a:t>Events</a:t>
            </a:r>
          </a:p>
        </p:txBody>
      </p:sp>
      <p:pic>
        <p:nvPicPr>
          <p:cNvPr id="6" name="Picture 4" descr="C:\Users\Chris\University\Teaching\cs221\WWW\slides\img\stanfor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91200" y="304800"/>
            <a:ext cx="2383383" cy="2378075"/>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35121839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a:solidFill>
                  <a:schemeClr val="tx1"/>
                </a:solidFill>
                <a:latin typeface="Century Gothic"/>
                <a:cs typeface="Century Gothic"/>
              </a:rPr>
              <a:t>Hole Puncher</a:t>
            </a:r>
          </a:p>
        </p:txBody>
      </p:sp>
      <p:pic>
        <p:nvPicPr>
          <p:cNvPr id="2" name="Picture 1" descr="Screen Shot 2016-06-24 at 7.49.16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8666" y="952370"/>
            <a:ext cx="8169769" cy="5905630"/>
          </a:xfrm>
          <a:prstGeom prst="rect">
            <a:avLst/>
          </a:prstGeom>
        </p:spPr>
      </p:pic>
      <p:pic>
        <p:nvPicPr>
          <p:cNvPr id="4" name="Picture 3"/>
          <p:cNvPicPr>
            <a:picLocks noChangeAspect="1"/>
          </p:cNvPicPr>
          <p:nvPr/>
        </p:nvPicPr>
        <p:blipFill>
          <a:blip r:embed="rId3"/>
          <a:stretch>
            <a:fillRect/>
          </a:stretch>
        </p:blipFill>
        <p:spPr>
          <a:xfrm>
            <a:off x="6215090" y="3996220"/>
            <a:ext cx="2443345" cy="244334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0346060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 y="0"/>
            <a:ext cx="9677400" cy="6858000"/>
          </a:xfrm>
          <a:prstGeom prst="rect">
            <a:avLst/>
          </a:prstGeom>
          <a:solidFill>
            <a:srgbClr val="000000"/>
          </a:solidFill>
          <a:ln>
            <a:solidFill>
              <a:srgbClr val="010000"/>
            </a:solidFill>
          </a:ln>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en-US" dirty="0">
              <a:solidFill>
                <a:srgbClr val="010000"/>
              </a:solidFill>
            </a:endParaRPr>
          </a:p>
        </p:txBody>
      </p:sp>
      <p:sp>
        <p:nvSpPr>
          <p:cNvPr id="96258" name="TextBox 1"/>
          <p:cNvSpPr txBox="1">
            <a:spLocks noChangeArrowheads="1"/>
          </p:cNvSpPr>
          <p:nvPr/>
        </p:nvSpPr>
        <p:spPr bwMode="auto">
          <a:xfrm>
            <a:off x="-152400" y="2733675"/>
            <a:ext cx="9677400" cy="646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charset="0"/>
                <a:ea typeface="ＭＳ Ｐゴシック" charset="0"/>
                <a:cs typeface="ＭＳ Ｐゴシック" charset="0"/>
              </a:defRPr>
            </a:lvl1pPr>
            <a:lvl2pPr marL="742950" indent="-285750">
              <a:defRPr sz="2400">
                <a:solidFill>
                  <a:schemeClr val="tx1"/>
                </a:solidFill>
                <a:latin typeface="Times New Roman" charset="0"/>
                <a:ea typeface="ＭＳ Ｐゴシック" charset="0"/>
              </a:defRPr>
            </a:lvl2pPr>
            <a:lvl3pPr marL="1143000" indent="-228600">
              <a:defRPr sz="2400">
                <a:solidFill>
                  <a:schemeClr val="tx1"/>
                </a:solidFill>
                <a:latin typeface="Times New Roman" charset="0"/>
                <a:ea typeface="ＭＳ Ｐゴシック" charset="0"/>
              </a:defRPr>
            </a:lvl3pPr>
            <a:lvl4pPr marL="1600200" indent="-228600">
              <a:defRPr sz="2400">
                <a:solidFill>
                  <a:schemeClr val="tx1"/>
                </a:solidFill>
                <a:latin typeface="Times New Roman" charset="0"/>
                <a:ea typeface="ＭＳ Ｐゴシック" charset="0"/>
              </a:defRPr>
            </a:lvl4pPr>
            <a:lvl5pPr marL="2057400" indent="-22860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a:r>
              <a:rPr lang="en-US" sz="3600" dirty="0">
                <a:solidFill>
                  <a:schemeClr val="bg1"/>
                </a:solidFill>
                <a:latin typeface="Courier"/>
                <a:cs typeface="Courier"/>
              </a:rPr>
              <a:t>Now With Dancing Children</a:t>
            </a:r>
          </a:p>
        </p:txBody>
      </p:sp>
    </p:spTree>
    <p:extLst>
      <p:ext uri="{BB962C8B-B14F-4D97-AF65-F5344CB8AC3E}">
        <p14:creationId xmlns:p14="http://schemas.microsoft.com/office/powerpoint/2010/main" val="10977097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a:solidFill>
                  <a:schemeClr val="tx1"/>
                </a:solidFill>
                <a:latin typeface="Century Gothic"/>
                <a:cs typeface="Century Gothic"/>
              </a:rPr>
              <a:t>Normal Program</a:t>
            </a:r>
          </a:p>
        </p:txBody>
      </p:sp>
      <p:pic>
        <p:nvPicPr>
          <p:cNvPr id="7" name="Picture 6"/>
          <p:cNvPicPr>
            <a:picLocks noChangeAspect="1"/>
          </p:cNvPicPr>
          <p:nvPr/>
        </p:nvPicPr>
        <p:blipFill>
          <a:blip r:embed="rId2">
            <a:extLst>
              <a:ext uri="{BEBA8EAE-BF5A-486C-A8C5-ECC9F3942E4B}">
                <a14:imgProps xmlns:a14="http://schemas.microsoft.com/office/drawing/2010/main">
                  <a14:imgLayer r:embed="rId3">
                    <a14:imgEffect>
                      <a14:backgroundRemoval t="9929" b="94326" l="9859" r="89965"/>
                    </a14:imgEffect>
                  </a14:imgLayer>
                </a14:imgProps>
              </a:ext>
            </a:extLst>
          </a:blip>
          <a:stretch>
            <a:fillRect/>
          </a:stretch>
        </p:blipFill>
        <p:spPr>
          <a:xfrm>
            <a:off x="3178145" y="1129479"/>
            <a:ext cx="3846099" cy="5728521"/>
          </a:xfrm>
          <a:prstGeom prst="rect">
            <a:avLst/>
          </a:prstGeom>
        </p:spPr>
      </p:pic>
      <p:sp>
        <p:nvSpPr>
          <p:cNvPr id="9" name="TextBox 8"/>
          <p:cNvSpPr txBox="1"/>
          <p:nvPr/>
        </p:nvSpPr>
        <p:spPr>
          <a:xfrm>
            <a:off x="3878135" y="941805"/>
            <a:ext cx="1749848" cy="461665"/>
          </a:xfrm>
          <a:prstGeom prst="rect">
            <a:avLst/>
          </a:prstGeom>
          <a:noFill/>
        </p:spPr>
        <p:txBody>
          <a:bodyPr wrap="none" rtlCol="0">
            <a:spAutoFit/>
          </a:bodyPr>
          <a:lstStyle/>
          <a:p>
            <a:r>
              <a:rPr lang="en-US" sz="2400" dirty="0"/>
              <a:t>Run Method</a:t>
            </a:r>
          </a:p>
        </p:txBody>
      </p:sp>
    </p:spTree>
    <p:extLst>
      <p:ext uri="{BB962C8B-B14F-4D97-AF65-F5344CB8AC3E}">
        <p14:creationId xmlns:p14="http://schemas.microsoft.com/office/powerpoint/2010/main" val="28213449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a:solidFill>
                  <a:schemeClr val="tx1"/>
                </a:solidFill>
                <a:latin typeface="Century Gothic"/>
                <a:cs typeface="Century Gothic"/>
              </a:rPr>
              <a:t>New Listener Characters</a:t>
            </a:r>
          </a:p>
        </p:txBody>
      </p:sp>
      <p:pic>
        <p:nvPicPr>
          <p:cNvPr id="5" name="Picture 4"/>
          <p:cNvPicPr>
            <a:picLocks noChangeAspect="1"/>
          </p:cNvPicPr>
          <p:nvPr/>
        </p:nvPicPr>
        <p:blipFill>
          <a:blip r:embed="rId2">
            <a:extLst>
              <a:ext uri="{BEBA8EAE-BF5A-486C-A8C5-ECC9F3942E4B}">
                <a14:imgProps xmlns:a14="http://schemas.microsoft.com/office/drawing/2010/main">
                  <a14:imgLayer r:embed="rId3">
                    <a14:imgEffect>
                      <a14:backgroundRemoval t="0" b="100000" l="10000" r="90000"/>
                    </a14:imgEffect>
                  </a14:imgLayer>
                </a14:imgProps>
              </a:ext>
            </a:extLst>
          </a:blip>
          <a:stretch>
            <a:fillRect/>
          </a:stretch>
        </p:blipFill>
        <p:spPr>
          <a:xfrm>
            <a:off x="-955878" y="2184729"/>
            <a:ext cx="5776441" cy="3249248"/>
          </a:xfrm>
          <a:prstGeom prst="rect">
            <a:avLst/>
          </a:prstGeom>
        </p:spPr>
      </p:pic>
      <p:pic>
        <p:nvPicPr>
          <p:cNvPr id="8" name="Picture 7"/>
          <p:cNvPicPr>
            <a:picLocks noChangeAspect="1"/>
          </p:cNvPicPr>
          <p:nvPr/>
        </p:nvPicPr>
        <p:blipFill>
          <a:blip r:embed="rId4"/>
          <a:stretch>
            <a:fillRect/>
          </a:stretch>
        </p:blipFill>
        <p:spPr>
          <a:xfrm>
            <a:off x="5246520" y="1835273"/>
            <a:ext cx="3048000" cy="4813300"/>
          </a:xfrm>
          <a:prstGeom prst="rect">
            <a:avLst/>
          </a:prstGeom>
        </p:spPr>
      </p:pic>
      <p:sp>
        <p:nvSpPr>
          <p:cNvPr id="10" name="TextBox 9"/>
          <p:cNvSpPr txBox="1"/>
          <p:nvPr/>
        </p:nvSpPr>
        <p:spPr>
          <a:xfrm>
            <a:off x="5713325" y="987516"/>
            <a:ext cx="3066673" cy="461665"/>
          </a:xfrm>
          <a:prstGeom prst="rect">
            <a:avLst/>
          </a:prstGeom>
          <a:noFill/>
        </p:spPr>
        <p:txBody>
          <a:bodyPr wrap="none" rtlCol="0">
            <a:spAutoFit/>
          </a:bodyPr>
          <a:lstStyle/>
          <a:p>
            <a:r>
              <a:rPr lang="en-US" sz="2400" dirty="0"/>
              <a:t>Mouse Clicked Method</a:t>
            </a:r>
          </a:p>
        </p:txBody>
      </p:sp>
      <p:sp>
        <p:nvSpPr>
          <p:cNvPr id="13" name="TextBox 12"/>
          <p:cNvSpPr txBox="1"/>
          <p:nvPr/>
        </p:nvSpPr>
        <p:spPr>
          <a:xfrm>
            <a:off x="1414063" y="987516"/>
            <a:ext cx="2113680" cy="461665"/>
          </a:xfrm>
          <a:prstGeom prst="rect">
            <a:avLst/>
          </a:prstGeom>
          <a:noFill/>
        </p:spPr>
        <p:txBody>
          <a:bodyPr wrap="none" rtlCol="0">
            <a:spAutoFit/>
          </a:bodyPr>
          <a:lstStyle/>
          <a:p>
            <a:r>
              <a:rPr lang="en-US" sz="2400" dirty="0"/>
              <a:t>Mouse Listener</a:t>
            </a:r>
          </a:p>
        </p:txBody>
      </p:sp>
    </p:spTree>
    <p:extLst>
      <p:ext uri="{BB962C8B-B14F-4D97-AF65-F5344CB8AC3E}">
        <p14:creationId xmlns:p14="http://schemas.microsoft.com/office/powerpoint/2010/main" val="10566716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a:solidFill>
                  <a:schemeClr val="tx1"/>
                </a:solidFill>
                <a:latin typeface="Century Gothic"/>
                <a:cs typeface="Century Gothic"/>
              </a:rPr>
              <a:t>Program Starts Running</a:t>
            </a:r>
          </a:p>
        </p:txBody>
      </p:sp>
      <p:pic>
        <p:nvPicPr>
          <p:cNvPr id="6" name="Picture 5"/>
          <p:cNvPicPr>
            <a:picLocks noChangeAspect="1"/>
          </p:cNvPicPr>
          <p:nvPr/>
        </p:nvPicPr>
        <p:blipFill>
          <a:blip r:embed="rId2">
            <a:extLst>
              <a:ext uri="{BEBA8EAE-BF5A-486C-A8C5-ECC9F3942E4B}">
                <a14:imgProps xmlns:a14="http://schemas.microsoft.com/office/drawing/2010/main">
                  <a14:imgLayer r:embed="rId3">
                    <a14:imgEffect>
                      <a14:backgroundRemoval t="9929" b="94326" l="9859" r="89965"/>
                    </a14:imgEffect>
                  </a14:imgLayer>
                </a14:imgProps>
              </a:ext>
            </a:extLst>
          </a:blip>
          <a:stretch>
            <a:fillRect/>
          </a:stretch>
        </p:blipFill>
        <p:spPr>
          <a:xfrm>
            <a:off x="-222051" y="1174291"/>
            <a:ext cx="3846099" cy="5728521"/>
          </a:xfrm>
          <a:prstGeom prst="rect">
            <a:avLst/>
          </a:prstGeom>
        </p:spPr>
      </p:pic>
      <p:sp>
        <p:nvSpPr>
          <p:cNvPr id="7" name="TextBox 6"/>
          <p:cNvSpPr txBox="1"/>
          <p:nvPr/>
        </p:nvSpPr>
        <p:spPr>
          <a:xfrm>
            <a:off x="477939" y="986617"/>
            <a:ext cx="1749848" cy="461665"/>
          </a:xfrm>
          <a:prstGeom prst="rect">
            <a:avLst/>
          </a:prstGeom>
          <a:noFill/>
        </p:spPr>
        <p:txBody>
          <a:bodyPr wrap="none" rtlCol="0">
            <a:spAutoFit/>
          </a:bodyPr>
          <a:lstStyle/>
          <a:p>
            <a:r>
              <a:rPr lang="en-US" sz="2400" dirty="0"/>
              <a:t>Run Method</a:t>
            </a:r>
          </a:p>
        </p:txBody>
      </p:sp>
      <p:pic>
        <p:nvPicPr>
          <p:cNvPr id="10" name="Picture 9"/>
          <p:cNvPicPr>
            <a:picLocks noChangeAspect="1"/>
          </p:cNvPicPr>
          <p:nvPr/>
        </p:nvPicPr>
        <p:blipFill>
          <a:blip r:embed="rId4"/>
          <a:stretch>
            <a:fillRect/>
          </a:stretch>
        </p:blipFill>
        <p:spPr>
          <a:xfrm>
            <a:off x="2542750" y="1835273"/>
            <a:ext cx="3048000" cy="4813300"/>
          </a:xfrm>
          <a:prstGeom prst="rect">
            <a:avLst/>
          </a:prstGeom>
        </p:spPr>
      </p:pic>
      <p:sp>
        <p:nvSpPr>
          <p:cNvPr id="11" name="TextBox 10"/>
          <p:cNvSpPr txBox="1"/>
          <p:nvPr/>
        </p:nvSpPr>
        <p:spPr>
          <a:xfrm>
            <a:off x="3009555" y="987516"/>
            <a:ext cx="3066673" cy="461665"/>
          </a:xfrm>
          <a:prstGeom prst="rect">
            <a:avLst/>
          </a:prstGeom>
          <a:noFill/>
        </p:spPr>
        <p:txBody>
          <a:bodyPr wrap="none" rtlCol="0">
            <a:spAutoFit/>
          </a:bodyPr>
          <a:lstStyle/>
          <a:p>
            <a:r>
              <a:rPr lang="en-US" sz="2400" dirty="0"/>
              <a:t>Mouse Clicked Method</a:t>
            </a:r>
          </a:p>
        </p:txBody>
      </p:sp>
      <p:sp>
        <p:nvSpPr>
          <p:cNvPr id="12" name="Rectangle 11"/>
          <p:cNvSpPr/>
          <p:nvPr/>
        </p:nvSpPr>
        <p:spPr>
          <a:xfrm>
            <a:off x="2417007" y="1835273"/>
            <a:ext cx="7578749" cy="5022727"/>
          </a:xfrm>
          <a:prstGeom prst="rect">
            <a:avLst/>
          </a:prstGeom>
          <a:solidFill>
            <a:schemeClr val="bg1">
              <a:alpha val="8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4547698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a:solidFill>
                  <a:schemeClr val="tx1"/>
                </a:solidFill>
                <a:latin typeface="Century Gothic"/>
                <a:cs typeface="Century Gothic"/>
              </a:rPr>
              <a:t>Add Mouse Listener</a:t>
            </a:r>
          </a:p>
        </p:txBody>
      </p:sp>
      <p:pic>
        <p:nvPicPr>
          <p:cNvPr id="5" name="Picture 4"/>
          <p:cNvPicPr>
            <a:picLocks noChangeAspect="1"/>
          </p:cNvPicPr>
          <p:nvPr/>
        </p:nvPicPr>
        <p:blipFill>
          <a:blip r:embed="rId2">
            <a:extLst>
              <a:ext uri="{BEBA8EAE-BF5A-486C-A8C5-ECC9F3942E4B}">
                <a14:imgProps xmlns:a14="http://schemas.microsoft.com/office/drawing/2010/main">
                  <a14:imgLayer r:embed="rId3">
                    <a14:imgEffect>
                      <a14:backgroundRemoval t="0" b="100000" l="10000" r="90000"/>
                    </a14:imgEffect>
                  </a14:imgLayer>
                </a14:imgProps>
              </a:ext>
            </a:extLst>
          </a:blip>
          <a:stretch>
            <a:fillRect/>
          </a:stretch>
        </p:blipFill>
        <p:spPr>
          <a:xfrm>
            <a:off x="5318680" y="3058620"/>
            <a:ext cx="4278425" cy="2406614"/>
          </a:xfrm>
          <a:prstGeom prst="rect">
            <a:avLst/>
          </a:prstGeom>
        </p:spPr>
      </p:pic>
      <p:pic>
        <p:nvPicPr>
          <p:cNvPr id="6" name="Picture 5"/>
          <p:cNvPicPr>
            <a:picLocks noChangeAspect="1"/>
          </p:cNvPicPr>
          <p:nvPr/>
        </p:nvPicPr>
        <p:blipFill>
          <a:blip r:embed="rId4">
            <a:extLst>
              <a:ext uri="{BEBA8EAE-BF5A-486C-A8C5-ECC9F3942E4B}">
                <a14:imgProps xmlns:a14="http://schemas.microsoft.com/office/drawing/2010/main">
                  <a14:imgLayer r:embed="rId5">
                    <a14:imgEffect>
                      <a14:backgroundRemoval t="9929" b="94326" l="9859" r="89965"/>
                    </a14:imgEffect>
                  </a14:imgLayer>
                </a14:imgProps>
              </a:ext>
            </a:extLst>
          </a:blip>
          <a:stretch>
            <a:fillRect/>
          </a:stretch>
        </p:blipFill>
        <p:spPr>
          <a:xfrm>
            <a:off x="-222051" y="1174291"/>
            <a:ext cx="3846099" cy="5728521"/>
          </a:xfrm>
          <a:prstGeom prst="rect">
            <a:avLst/>
          </a:prstGeom>
        </p:spPr>
      </p:pic>
      <p:sp>
        <p:nvSpPr>
          <p:cNvPr id="7" name="TextBox 6"/>
          <p:cNvSpPr txBox="1"/>
          <p:nvPr/>
        </p:nvSpPr>
        <p:spPr>
          <a:xfrm>
            <a:off x="477939" y="986617"/>
            <a:ext cx="1749848" cy="461665"/>
          </a:xfrm>
          <a:prstGeom prst="rect">
            <a:avLst/>
          </a:prstGeom>
          <a:noFill/>
        </p:spPr>
        <p:txBody>
          <a:bodyPr wrap="none" rtlCol="0">
            <a:spAutoFit/>
          </a:bodyPr>
          <a:lstStyle/>
          <a:p>
            <a:r>
              <a:rPr lang="en-US" sz="2400" dirty="0"/>
              <a:t>Run Method</a:t>
            </a:r>
          </a:p>
        </p:txBody>
      </p:sp>
      <p:sp>
        <p:nvSpPr>
          <p:cNvPr id="9" name="TextBox 8"/>
          <p:cNvSpPr txBox="1"/>
          <p:nvPr/>
        </p:nvSpPr>
        <p:spPr>
          <a:xfrm>
            <a:off x="6734304" y="958015"/>
            <a:ext cx="2113680" cy="461665"/>
          </a:xfrm>
          <a:prstGeom prst="rect">
            <a:avLst/>
          </a:prstGeom>
          <a:noFill/>
        </p:spPr>
        <p:txBody>
          <a:bodyPr wrap="none" rtlCol="0">
            <a:spAutoFit/>
          </a:bodyPr>
          <a:lstStyle/>
          <a:p>
            <a:r>
              <a:rPr lang="en-US" sz="2400" dirty="0"/>
              <a:t>Mouse Listener</a:t>
            </a:r>
          </a:p>
        </p:txBody>
      </p:sp>
      <p:pic>
        <p:nvPicPr>
          <p:cNvPr id="10" name="Picture 9"/>
          <p:cNvPicPr>
            <a:picLocks noChangeAspect="1"/>
          </p:cNvPicPr>
          <p:nvPr/>
        </p:nvPicPr>
        <p:blipFill>
          <a:blip r:embed="rId6"/>
          <a:stretch>
            <a:fillRect/>
          </a:stretch>
        </p:blipFill>
        <p:spPr>
          <a:xfrm>
            <a:off x="2542750" y="1835273"/>
            <a:ext cx="3048000" cy="4813300"/>
          </a:xfrm>
          <a:prstGeom prst="rect">
            <a:avLst/>
          </a:prstGeom>
        </p:spPr>
      </p:pic>
      <p:sp>
        <p:nvSpPr>
          <p:cNvPr id="11" name="TextBox 10"/>
          <p:cNvSpPr txBox="1"/>
          <p:nvPr/>
        </p:nvSpPr>
        <p:spPr>
          <a:xfrm>
            <a:off x="3009555" y="987516"/>
            <a:ext cx="3066673" cy="461665"/>
          </a:xfrm>
          <a:prstGeom prst="rect">
            <a:avLst/>
          </a:prstGeom>
          <a:noFill/>
        </p:spPr>
        <p:txBody>
          <a:bodyPr wrap="none" rtlCol="0">
            <a:spAutoFit/>
          </a:bodyPr>
          <a:lstStyle/>
          <a:p>
            <a:r>
              <a:rPr lang="en-US" sz="2400" dirty="0"/>
              <a:t>Mouse Clicked Method</a:t>
            </a:r>
          </a:p>
        </p:txBody>
      </p:sp>
      <p:sp>
        <p:nvSpPr>
          <p:cNvPr id="2" name="Rectangle 1"/>
          <p:cNvSpPr/>
          <p:nvPr/>
        </p:nvSpPr>
        <p:spPr>
          <a:xfrm>
            <a:off x="2417007" y="1835273"/>
            <a:ext cx="3661417" cy="5022727"/>
          </a:xfrm>
          <a:prstGeom prst="rect">
            <a:avLst/>
          </a:prstGeom>
          <a:solidFill>
            <a:schemeClr val="bg1">
              <a:alpha val="8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 name="TextBox 2"/>
          <p:cNvSpPr txBox="1"/>
          <p:nvPr/>
        </p:nvSpPr>
        <p:spPr>
          <a:xfrm>
            <a:off x="124637" y="6233174"/>
            <a:ext cx="3878586" cy="461665"/>
          </a:xfrm>
          <a:prstGeom prst="rect">
            <a:avLst/>
          </a:prstGeom>
          <a:solidFill>
            <a:srgbClr val="FFFFFF"/>
          </a:solidFill>
        </p:spPr>
        <p:txBody>
          <a:bodyPr wrap="none" rtlCol="0">
            <a:spAutoFit/>
          </a:bodyPr>
          <a:lstStyle/>
          <a:p>
            <a:r>
              <a:rPr lang="en-US" sz="2400" dirty="0" err="1">
                <a:latin typeface="Courier"/>
                <a:cs typeface="Courier"/>
              </a:rPr>
              <a:t>addMouseListeners</a:t>
            </a:r>
            <a:r>
              <a:rPr lang="en-US" sz="2400" dirty="0">
                <a:latin typeface="Courier"/>
                <a:cs typeface="Courier"/>
              </a:rPr>
              <a:t>();</a:t>
            </a:r>
          </a:p>
        </p:txBody>
      </p:sp>
    </p:spTree>
    <p:extLst>
      <p:ext uri="{BB962C8B-B14F-4D97-AF65-F5344CB8AC3E}">
        <p14:creationId xmlns:p14="http://schemas.microsoft.com/office/powerpoint/2010/main" val="23071415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a:solidFill>
                  <a:schemeClr val="tx1"/>
                </a:solidFill>
                <a:latin typeface="Century Gothic"/>
                <a:cs typeface="Century Gothic"/>
              </a:rPr>
              <a:t>Program Runs as Usual</a:t>
            </a:r>
          </a:p>
        </p:txBody>
      </p:sp>
      <p:pic>
        <p:nvPicPr>
          <p:cNvPr id="5" name="Picture 4"/>
          <p:cNvPicPr>
            <a:picLocks noChangeAspect="1"/>
          </p:cNvPicPr>
          <p:nvPr/>
        </p:nvPicPr>
        <p:blipFill>
          <a:blip r:embed="rId2">
            <a:extLst>
              <a:ext uri="{BEBA8EAE-BF5A-486C-A8C5-ECC9F3942E4B}">
                <a14:imgProps xmlns:a14="http://schemas.microsoft.com/office/drawing/2010/main">
                  <a14:imgLayer r:embed="rId3">
                    <a14:imgEffect>
                      <a14:backgroundRemoval t="0" b="100000" l="10000" r="90000"/>
                    </a14:imgEffect>
                  </a14:imgLayer>
                </a14:imgProps>
              </a:ext>
            </a:extLst>
          </a:blip>
          <a:stretch>
            <a:fillRect/>
          </a:stretch>
        </p:blipFill>
        <p:spPr>
          <a:xfrm>
            <a:off x="5318680" y="3058620"/>
            <a:ext cx="4278425" cy="2406614"/>
          </a:xfrm>
          <a:prstGeom prst="rect">
            <a:avLst/>
          </a:prstGeom>
        </p:spPr>
      </p:pic>
      <p:pic>
        <p:nvPicPr>
          <p:cNvPr id="6" name="Picture 5"/>
          <p:cNvPicPr>
            <a:picLocks noChangeAspect="1"/>
          </p:cNvPicPr>
          <p:nvPr/>
        </p:nvPicPr>
        <p:blipFill>
          <a:blip r:embed="rId4">
            <a:extLst>
              <a:ext uri="{BEBA8EAE-BF5A-486C-A8C5-ECC9F3942E4B}">
                <a14:imgProps xmlns:a14="http://schemas.microsoft.com/office/drawing/2010/main">
                  <a14:imgLayer r:embed="rId5">
                    <a14:imgEffect>
                      <a14:backgroundRemoval t="9929" b="94326" l="9859" r="89965"/>
                    </a14:imgEffect>
                  </a14:imgLayer>
                </a14:imgProps>
              </a:ext>
            </a:extLst>
          </a:blip>
          <a:stretch>
            <a:fillRect/>
          </a:stretch>
        </p:blipFill>
        <p:spPr>
          <a:xfrm>
            <a:off x="-222051" y="1174291"/>
            <a:ext cx="3846099" cy="5728521"/>
          </a:xfrm>
          <a:prstGeom prst="rect">
            <a:avLst/>
          </a:prstGeom>
        </p:spPr>
      </p:pic>
      <p:sp>
        <p:nvSpPr>
          <p:cNvPr id="7" name="TextBox 6"/>
          <p:cNvSpPr txBox="1"/>
          <p:nvPr/>
        </p:nvSpPr>
        <p:spPr>
          <a:xfrm>
            <a:off x="477939" y="986617"/>
            <a:ext cx="1749848" cy="461665"/>
          </a:xfrm>
          <a:prstGeom prst="rect">
            <a:avLst/>
          </a:prstGeom>
          <a:noFill/>
        </p:spPr>
        <p:txBody>
          <a:bodyPr wrap="none" rtlCol="0">
            <a:spAutoFit/>
          </a:bodyPr>
          <a:lstStyle/>
          <a:p>
            <a:r>
              <a:rPr lang="en-US" sz="2400" dirty="0"/>
              <a:t>Run Method</a:t>
            </a:r>
          </a:p>
        </p:txBody>
      </p:sp>
      <p:sp>
        <p:nvSpPr>
          <p:cNvPr id="9" name="TextBox 8"/>
          <p:cNvSpPr txBox="1"/>
          <p:nvPr/>
        </p:nvSpPr>
        <p:spPr>
          <a:xfrm>
            <a:off x="6734304" y="958015"/>
            <a:ext cx="2113680" cy="461665"/>
          </a:xfrm>
          <a:prstGeom prst="rect">
            <a:avLst/>
          </a:prstGeom>
          <a:noFill/>
        </p:spPr>
        <p:txBody>
          <a:bodyPr wrap="none" rtlCol="0">
            <a:spAutoFit/>
          </a:bodyPr>
          <a:lstStyle/>
          <a:p>
            <a:r>
              <a:rPr lang="en-US" sz="2400" dirty="0"/>
              <a:t>Mouse Listener</a:t>
            </a:r>
          </a:p>
        </p:txBody>
      </p:sp>
      <p:pic>
        <p:nvPicPr>
          <p:cNvPr id="10" name="Picture 9"/>
          <p:cNvPicPr>
            <a:picLocks noChangeAspect="1"/>
          </p:cNvPicPr>
          <p:nvPr/>
        </p:nvPicPr>
        <p:blipFill>
          <a:blip r:embed="rId6"/>
          <a:stretch>
            <a:fillRect/>
          </a:stretch>
        </p:blipFill>
        <p:spPr>
          <a:xfrm>
            <a:off x="2542750" y="1835273"/>
            <a:ext cx="3048000" cy="4813300"/>
          </a:xfrm>
          <a:prstGeom prst="rect">
            <a:avLst/>
          </a:prstGeom>
        </p:spPr>
      </p:pic>
      <p:sp>
        <p:nvSpPr>
          <p:cNvPr id="11" name="TextBox 10"/>
          <p:cNvSpPr txBox="1"/>
          <p:nvPr/>
        </p:nvSpPr>
        <p:spPr>
          <a:xfrm>
            <a:off x="3009555" y="987516"/>
            <a:ext cx="3066673" cy="461665"/>
          </a:xfrm>
          <a:prstGeom prst="rect">
            <a:avLst/>
          </a:prstGeom>
          <a:noFill/>
        </p:spPr>
        <p:txBody>
          <a:bodyPr wrap="none" rtlCol="0">
            <a:spAutoFit/>
          </a:bodyPr>
          <a:lstStyle/>
          <a:p>
            <a:r>
              <a:rPr lang="en-US" sz="2400" dirty="0"/>
              <a:t>Mouse Clicked Method</a:t>
            </a:r>
          </a:p>
        </p:txBody>
      </p:sp>
      <p:sp>
        <p:nvSpPr>
          <p:cNvPr id="2" name="Rectangle 1"/>
          <p:cNvSpPr/>
          <p:nvPr/>
        </p:nvSpPr>
        <p:spPr>
          <a:xfrm>
            <a:off x="2417007" y="1835273"/>
            <a:ext cx="3661417" cy="5022727"/>
          </a:xfrm>
          <a:prstGeom prst="rect">
            <a:avLst/>
          </a:prstGeom>
          <a:solidFill>
            <a:schemeClr val="bg1">
              <a:alpha val="8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7458418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a:solidFill>
                  <a:schemeClr val="tx1"/>
                </a:solidFill>
                <a:latin typeface="Century Gothic"/>
                <a:cs typeface="Century Gothic"/>
              </a:rPr>
              <a:t>Mouse Clicked!</a:t>
            </a:r>
          </a:p>
        </p:txBody>
      </p:sp>
      <p:pic>
        <p:nvPicPr>
          <p:cNvPr id="5" name="Picture 4"/>
          <p:cNvPicPr>
            <a:picLocks noChangeAspect="1"/>
          </p:cNvPicPr>
          <p:nvPr/>
        </p:nvPicPr>
        <p:blipFill>
          <a:blip r:embed="rId2">
            <a:extLst>
              <a:ext uri="{BEBA8EAE-BF5A-486C-A8C5-ECC9F3942E4B}">
                <a14:imgProps xmlns:a14="http://schemas.microsoft.com/office/drawing/2010/main">
                  <a14:imgLayer r:embed="rId3">
                    <a14:imgEffect>
                      <a14:backgroundRemoval t="0" b="100000" l="10000" r="90000"/>
                    </a14:imgEffect>
                  </a14:imgLayer>
                </a14:imgProps>
              </a:ext>
            </a:extLst>
          </a:blip>
          <a:stretch>
            <a:fillRect/>
          </a:stretch>
        </p:blipFill>
        <p:spPr>
          <a:xfrm>
            <a:off x="5318680" y="3058620"/>
            <a:ext cx="4278425" cy="2406614"/>
          </a:xfrm>
          <a:prstGeom prst="rect">
            <a:avLst/>
          </a:prstGeom>
        </p:spPr>
      </p:pic>
      <p:pic>
        <p:nvPicPr>
          <p:cNvPr id="6" name="Picture 5"/>
          <p:cNvPicPr>
            <a:picLocks noChangeAspect="1"/>
          </p:cNvPicPr>
          <p:nvPr/>
        </p:nvPicPr>
        <p:blipFill>
          <a:blip r:embed="rId4">
            <a:extLst>
              <a:ext uri="{BEBA8EAE-BF5A-486C-A8C5-ECC9F3942E4B}">
                <a14:imgProps xmlns:a14="http://schemas.microsoft.com/office/drawing/2010/main">
                  <a14:imgLayer r:embed="rId5">
                    <a14:imgEffect>
                      <a14:backgroundRemoval t="9929" b="94326" l="9859" r="89965"/>
                    </a14:imgEffect>
                  </a14:imgLayer>
                </a14:imgProps>
              </a:ext>
            </a:extLst>
          </a:blip>
          <a:stretch>
            <a:fillRect/>
          </a:stretch>
        </p:blipFill>
        <p:spPr>
          <a:xfrm>
            <a:off x="-222051" y="1174291"/>
            <a:ext cx="3846099" cy="5728521"/>
          </a:xfrm>
          <a:prstGeom prst="rect">
            <a:avLst/>
          </a:prstGeom>
        </p:spPr>
      </p:pic>
      <p:sp>
        <p:nvSpPr>
          <p:cNvPr id="7" name="TextBox 6"/>
          <p:cNvSpPr txBox="1"/>
          <p:nvPr/>
        </p:nvSpPr>
        <p:spPr>
          <a:xfrm>
            <a:off x="477939" y="986617"/>
            <a:ext cx="1749848" cy="461665"/>
          </a:xfrm>
          <a:prstGeom prst="rect">
            <a:avLst/>
          </a:prstGeom>
          <a:noFill/>
        </p:spPr>
        <p:txBody>
          <a:bodyPr wrap="none" rtlCol="0">
            <a:spAutoFit/>
          </a:bodyPr>
          <a:lstStyle/>
          <a:p>
            <a:r>
              <a:rPr lang="en-US" sz="2400" dirty="0"/>
              <a:t>Run Method</a:t>
            </a:r>
          </a:p>
        </p:txBody>
      </p:sp>
      <p:sp>
        <p:nvSpPr>
          <p:cNvPr id="9" name="TextBox 8"/>
          <p:cNvSpPr txBox="1"/>
          <p:nvPr/>
        </p:nvSpPr>
        <p:spPr>
          <a:xfrm>
            <a:off x="6734304" y="958015"/>
            <a:ext cx="2113680" cy="461665"/>
          </a:xfrm>
          <a:prstGeom prst="rect">
            <a:avLst/>
          </a:prstGeom>
          <a:noFill/>
        </p:spPr>
        <p:txBody>
          <a:bodyPr wrap="none" rtlCol="0">
            <a:spAutoFit/>
          </a:bodyPr>
          <a:lstStyle/>
          <a:p>
            <a:r>
              <a:rPr lang="en-US" sz="2400" dirty="0"/>
              <a:t>Mouse Listener</a:t>
            </a:r>
          </a:p>
        </p:txBody>
      </p:sp>
      <p:pic>
        <p:nvPicPr>
          <p:cNvPr id="10" name="Picture 9"/>
          <p:cNvPicPr>
            <a:picLocks noChangeAspect="1"/>
          </p:cNvPicPr>
          <p:nvPr/>
        </p:nvPicPr>
        <p:blipFill>
          <a:blip r:embed="rId6"/>
          <a:stretch>
            <a:fillRect/>
          </a:stretch>
        </p:blipFill>
        <p:spPr>
          <a:xfrm>
            <a:off x="2542750" y="1835273"/>
            <a:ext cx="3048000" cy="4813300"/>
          </a:xfrm>
          <a:prstGeom prst="rect">
            <a:avLst/>
          </a:prstGeom>
        </p:spPr>
      </p:pic>
      <p:sp>
        <p:nvSpPr>
          <p:cNvPr id="11" name="TextBox 10"/>
          <p:cNvSpPr txBox="1"/>
          <p:nvPr/>
        </p:nvSpPr>
        <p:spPr>
          <a:xfrm>
            <a:off x="3009555" y="987516"/>
            <a:ext cx="3066673" cy="461665"/>
          </a:xfrm>
          <a:prstGeom prst="rect">
            <a:avLst/>
          </a:prstGeom>
          <a:noFill/>
        </p:spPr>
        <p:txBody>
          <a:bodyPr wrap="none" rtlCol="0">
            <a:spAutoFit/>
          </a:bodyPr>
          <a:lstStyle/>
          <a:p>
            <a:r>
              <a:rPr lang="en-US" sz="2400" dirty="0"/>
              <a:t>Mouse Clicked Method</a:t>
            </a:r>
          </a:p>
        </p:txBody>
      </p:sp>
      <p:sp>
        <p:nvSpPr>
          <p:cNvPr id="2" name="Rectangle 1"/>
          <p:cNvSpPr/>
          <p:nvPr/>
        </p:nvSpPr>
        <p:spPr>
          <a:xfrm>
            <a:off x="2417008" y="1835273"/>
            <a:ext cx="3932756" cy="5022727"/>
          </a:xfrm>
          <a:prstGeom prst="rect">
            <a:avLst/>
          </a:prstGeom>
          <a:solidFill>
            <a:schemeClr val="bg1">
              <a:alpha val="8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2" name="Picture 11"/>
          <p:cNvPicPr>
            <a:picLocks noChangeAspect="1"/>
          </p:cNvPicPr>
          <p:nvPr/>
        </p:nvPicPr>
        <p:blipFill>
          <a:blip r:embed="rId7"/>
          <a:stretch>
            <a:fillRect/>
          </a:stretch>
        </p:blipFill>
        <p:spPr>
          <a:xfrm>
            <a:off x="7226300" y="1625846"/>
            <a:ext cx="1199866" cy="1329688"/>
          </a:xfrm>
          <a:prstGeom prst="rect">
            <a:avLst/>
          </a:prstGeom>
        </p:spPr>
      </p:pic>
    </p:spTree>
    <p:extLst>
      <p:ext uri="{BB962C8B-B14F-4D97-AF65-F5344CB8AC3E}">
        <p14:creationId xmlns:p14="http://schemas.microsoft.com/office/powerpoint/2010/main" val="3897992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a:solidFill>
                  <a:schemeClr val="tx1"/>
                </a:solidFill>
                <a:latin typeface="Century Gothic"/>
                <a:cs typeface="Century Gothic"/>
              </a:rPr>
              <a:t>Calls Mouse Clicked Method</a:t>
            </a:r>
          </a:p>
        </p:txBody>
      </p:sp>
      <p:pic>
        <p:nvPicPr>
          <p:cNvPr id="5" name="Picture 4"/>
          <p:cNvPicPr>
            <a:picLocks noChangeAspect="1"/>
          </p:cNvPicPr>
          <p:nvPr/>
        </p:nvPicPr>
        <p:blipFill>
          <a:blip r:embed="rId2">
            <a:extLst>
              <a:ext uri="{BEBA8EAE-BF5A-486C-A8C5-ECC9F3942E4B}">
                <a14:imgProps xmlns:a14="http://schemas.microsoft.com/office/drawing/2010/main">
                  <a14:imgLayer r:embed="rId3">
                    <a14:imgEffect>
                      <a14:backgroundRemoval t="0" b="100000" l="10000" r="90000"/>
                    </a14:imgEffect>
                  </a14:imgLayer>
                </a14:imgProps>
              </a:ext>
            </a:extLst>
          </a:blip>
          <a:stretch>
            <a:fillRect/>
          </a:stretch>
        </p:blipFill>
        <p:spPr>
          <a:xfrm>
            <a:off x="5318680" y="3058620"/>
            <a:ext cx="4278425" cy="2406614"/>
          </a:xfrm>
          <a:prstGeom prst="rect">
            <a:avLst/>
          </a:prstGeom>
        </p:spPr>
      </p:pic>
      <p:pic>
        <p:nvPicPr>
          <p:cNvPr id="6" name="Picture 5"/>
          <p:cNvPicPr>
            <a:picLocks noChangeAspect="1"/>
          </p:cNvPicPr>
          <p:nvPr/>
        </p:nvPicPr>
        <p:blipFill>
          <a:blip r:embed="rId4">
            <a:extLst>
              <a:ext uri="{BEBA8EAE-BF5A-486C-A8C5-ECC9F3942E4B}">
                <a14:imgProps xmlns:a14="http://schemas.microsoft.com/office/drawing/2010/main">
                  <a14:imgLayer r:embed="rId5">
                    <a14:imgEffect>
                      <a14:backgroundRemoval t="9929" b="94326" l="9859" r="89965"/>
                    </a14:imgEffect>
                  </a14:imgLayer>
                </a14:imgProps>
              </a:ext>
            </a:extLst>
          </a:blip>
          <a:stretch>
            <a:fillRect/>
          </a:stretch>
        </p:blipFill>
        <p:spPr>
          <a:xfrm>
            <a:off x="-222051" y="1174291"/>
            <a:ext cx="3846099" cy="5728521"/>
          </a:xfrm>
          <a:prstGeom prst="rect">
            <a:avLst/>
          </a:prstGeom>
        </p:spPr>
      </p:pic>
      <p:sp>
        <p:nvSpPr>
          <p:cNvPr id="7" name="TextBox 6"/>
          <p:cNvSpPr txBox="1"/>
          <p:nvPr/>
        </p:nvSpPr>
        <p:spPr>
          <a:xfrm>
            <a:off x="477939" y="986617"/>
            <a:ext cx="1749848" cy="461665"/>
          </a:xfrm>
          <a:prstGeom prst="rect">
            <a:avLst/>
          </a:prstGeom>
          <a:noFill/>
        </p:spPr>
        <p:txBody>
          <a:bodyPr wrap="none" rtlCol="0">
            <a:spAutoFit/>
          </a:bodyPr>
          <a:lstStyle/>
          <a:p>
            <a:r>
              <a:rPr lang="en-US" sz="2400" dirty="0"/>
              <a:t>Run Method</a:t>
            </a:r>
          </a:p>
        </p:txBody>
      </p:sp>
      <p:sp>
        <p:nvSpPr>
          <p:cNvPr id="9" name="TextBox 8"/>
          <p:cNvSpPr txBox="1"/>
          <p:nvPr/>
        </p:nvSpPr>
        <p:spPr>
          <a:xfrm>
            <a:off x="6734304" y="958015"/>
            <a:ext cx="2113680" cy="461665"/>
          </a:xfrm>
          <a:prstGeom prst="rect">
            <a:avLst/>
          </a:prstGeom>
          <a:noFill/>
        </p:spPr>
        <p:txBody>
          <a:bodyPr wrap="none" rtlCol="0">
            <a:spAutoFit/>
          </a:bodyPr>
          <a:lstStyle/>
          <a:p>
            <a:r>
              <a:rPr lang="en-US" sz="2400" dirty="0"/>
              <a:t>Mouse Listener</a:t>
            </a:r>
          </a:p>
        </p:txBody>
      </p:sp>
      <p:pic>
        <p:nvPicPr>
          <p:cNvPr id="10" name="Picture 9"/>
          <p:cNvPicPr>
            <a:picLocks noChangeAspect="1"/>
          </p:cNvPicPr>
          <p:nvPr/>
        </p:nvPicPr>
        <p:blipFill>
          <a:blip r:embed="rId6"/>
          <a:stretch>
            <a:fillRect/>
          </a:stretch>
        </p:blipFill>
        <p:spPr>
          <a:xfrm>
            <a:off x="2542750" y="1835273"/>
            <a:ext cx="3048000" cy="4813300"/>
          </a:xfrm>
          <a:prstGeom prst="rect">
            <a:avLst/>
          </a:prstGeom>
        </p:spPr>
      </p:pic>
      <p:sp>
        <p:nvSpPr>
          <p:cNvPr id="11" name="TextBox 10"/>
          <p:cNvSpPr txBox="1"/>
          <p:nvPr/>
        </p:nvSpPr>
        <p:spPr>
          <a:xfrm>
            <a:off x="3009555" y="987516"/>
            <a:ext cx="3066673" cy="461665"/>
          </a:xfrm>
          <a:prstGeom prst="rect">
            <a:avLst/>
          </a:prstGeom>
          <a:noFill/>
        </p:spPr>
        <p:txBody>
          <a:bodyPr wrap="none" rtlCol="0">
            <a:spAutoFit/>
          </a:bodyPr>
          <a:lstStyle/>
          <a:p>
            <a:r>
              <a:rPr lang="en-US" sz="2400" dirty="0"/>
              <a:t>Mouse Clicked Method</a:t>
            </a:r>
          </a:p>
        </p:txBody>
      </p:sp>
      <p:sp>
        <p:nvSpPr>
          <p:cNvPr id="12" name="Rectangle 11"/>
          <p:cNvSpPr/>
          <p:nvPr/>
        </p:nvSpPr>
        <p:spPr>
          <a:xfrm>
            <a:off x="-1390006" y="1625846"/>
            <a:ext cx="3932756" cy="5022727"/>
          </a:xfrm>
          <a:prstGeom prst="rect">
            <a:avLst/>
          </a:prstGeom>
          <a:solidFill>
            <a:schemeClr val="bg1">
              <a:alpha val="8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6202253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BEBA8EAE-BF5A-486C-A8C5-ECC9F3942E4B}">
                <a14:imgProps xmlns:a14="http://schemas.microsoft.com/office/drawing/2010/main">
                  <a14:imgLayer r:embed="rId3">
                    <a14:imgEffect>
                      <a14:backgroundRemoval t="0" b="100000" l="10000" r="90000"/>
                    </a14:imgEffect>
                  </a14:imgLayer>
                </a14:imgProps>
              </a:ext>
            </a:extLst>
          </a:blip>
          <a:stretch>
            <a:fillRect/>
          </a:stretch>
        </p:blipFill>
        <p:spPr>
          <a:xfrm>
            <a:off x="5318680" y="3058620"/>
            <a:ext cx="4278425" cy="2406614"/>
          </a:xfrm>
          <a:prstGeom prst="rect">
            <a:avLst/>
          </a:prstGeom>
        </p:spPr>
      </p:pic>
      <p:pic>
        <p:nvPicPr>
          <p:cNvPr id="6" name="Picture 5"/>
          <p:cNvPicPr>
            <a:picLocks noChangeAspect="1"/>
          </p:cNvPicPr>
          <p:nvPr/>
        </p:nvPicPr>
        <p:blipFill>
          <a:blip r:embed="rId4">
            <a:extLst>
              <a:ext uri="{BEBA8EAE-BF5A-486C-A8C5-ECC9F3942E4B}">
                <a14:imgProps xmlns:a14="http://schemas.microsoft.com/office/drawing/2010/main">
                  <a14:imgLayer r:embed="rId5">
                    <a14:imgEffect>
                      <a14:backgroundRemoval t="9929" b="94326" l="9859" r="89965"/>
                    </a14:imgEffect>
                  </a14:imgLayer>
                </a14:imgProps>
              </a:ext>
            </a:extLst>
          </a:blip>
          <a:stretch>
            <a:fillRect/>
          </a:stretch>
        </p:blipFill>
        <p:spPr>
          <a:xfrm>
            <a:off x="-222051" y="1174291"/>
            <a:ext cx="3846099" cy="5728521"/>
          </a:xfrm>
          <a:prstGeom prst="rect">
            <a:avLst/>
          </a:prstGeom>
        </p:spPr>
      </p:pic>
      <p:sp>
        <p:nvSpPr>
          <p:cNvPr id="7" name="TextBox 6"/>
          <p:cNvSpPr txBox="1"/>
          <p:nvPr/>
        </p:nvSpPr>
        <p:spPr>
          <a:xfrm>
            <a:off x="477939" y="986617"/>
            <a:ext cx="1749848" cy="461665"/>
          </a:xfrm>
          <a:prstGeom prst="rect">
            <a:avLst/>
          </a:prstGeom>
          <a:noFill/>
        </p:spPr>
        <p:txBody>
          <a:bodyPr wrap="none" rtlCol="0">
            <a:spAutoFit/>
          </a:bodyPr>
          <a:lstStyle/>
          <a:p>
            <a:r>
              <a:rPr lang="en-US" sz="2400" dirty="0"/>
              <a:t>Run Method</a:t>
            </a:r>
          </a:p>
        </p:txBody>
      </p:sp>
      <p:sp>
        <p:nvSpPr>
          <p:cNvPr id="9" name="TextBox 8"/>
          <p:cNvSpPr txBox="1"/>
          <p:nvPr/>
        </p:nvSpPr>
        <p:spPr>
          <a:xfrm>
            <a:off x="6734304" y="958015"/>
            <a:ext cx="2113680" cy="461665"/>
          </a:xfrm>
          <a:prstGeom prst="rect">
            <a:avLst/>
          </a:prstGeom>
          <a:noFill/>
        </p:spPr>
        <p:txBody>
          <a:bodyPr wrap="none" rtlCol="0">
            <a:spAutoFit/>
          </a:bodyPr>
          <a:lstStyle/>
          <a:p>
            <a:r>
              <a:rPr lang="en-US" sz="2400" dirty="0"/>
              <a:t>Mouse Listener</a:t>
            </a:r>
          </a:p>
        </p:txBody>
      </p:sp>
      <p:pic>
        <p:nvPicPr>
          <p:cNvPr id="10" name="Picture 9"/>
          <p:cNvPicPr>
            <a:picLocks noChangeAspect="1"/>
          </p:cNvPicPr>
          <p:nvPr/>
        </p:nvPicPr>
        <p:blipFill>
          <a:blip r:embed="rId6"/>
          <a:stretch>
            <a:fillRect/>
          </a:stretch>
        </p:blipFill>
        <p:spPr>
          <a:xfrm>
            <a:off x="2542750" y="1835273"/>
            <a:ext cx="3048000" cy="4813300"/>
          </a:xfrm>
          <a:prstGeom prst="rect">
            <a:avLst/>
          </a:prstGeom>
        </p:spPr>
      </p:pic>
      <p:sp>
        <p:nvSpPr>
          <p:cNvPr id="11" name="TextBox 10"/>
          <p:cNvSpPr txBox="1"/>
          <p:nvPr/>
        </p:nvSpPr>
        <p:spPr>
          <a:xfrm>
            <a:off x="3009555" y="987516"/>
            <a:ext cx="3066673" cy="461665"/>
          </a:xfrm>
          <a:prstGeom prst="rect">
            <a:avLst/>
          </a:prstGeom>
          <a:noFill/>
        </p:spPr>
        <p:txBody>
          <a:bodyPr wrap="none" rtlCol="0">
            <a:spAutoFit/>
          </a:bodyPr>
          <a:lstStyle/>
          <a:p>
            <a:r>
              <a:rPr lang="en-US" sz="2400" dirty="0"/>
              <a:t>Mouse Clicked Method</a:t>
            </a:r>
          </a:p>
        </p:txBody>
      </p:sp>
      <p:sp>
        <p:nvSpPr>
          <p:cNvPr id="2" name="Rectangle 1"/>
          <p:cNvSpPr/>
          <p:nvPr/>
        </p:nvSpPr>
        <p:spPr>
          <a:xfrm>
            <a:off x="2417008" y="1835273"/>
            <a:ext cx="3564060" cy="5022727"/>
          </a:xfrm>
          <a:prstGeom prst="rect">
            <a:avLst/>
          </a:prstGeom>
          <a:solidFill>
            <a:schemeClr val="bg1">
              <a:alpha val="8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a:solidFill>
                  <a:schemeClr val="tx1"/>
                </a:solidFill>
                <a:latin typeface="Century Gothic"/>
                <a:cs typeface="Century Gothic"/>
              </a:rPr>
              <a:t>When done, Run continues.</a:t>
            </a:r>
          </a:p>
        </p:txBody>
      </p:sp>
    </p:spTree>
    <p:extLst>
      <p:ext uri="{BB962C8B-B14F-4D97-AF65-F5344CB8AC3E}">
        <p14:creationId xmlns:p14="http://schemas.microsoft.com/office/powerpoint/2010/main" val="40578223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89"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068388"/>
            <a:ext cx="9144000" cy="5303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2"/>
          <p:cNvSpPr txBox="1">
            <a:spLocks noChangeArrowheads="1"/>
          </p:cNvSpPr>
          <p:nvPr/>
        </p:nvSpPr>
        <p:spPr>
          <a:xfrm>
            <a:off x="0" y="-23813"/>
            <a:ext cx="9144000" cy="746126"/>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defRPr/>
            </a:pPr>
            <a:r>
              <a:rPr lang="en-US" sz="4000" b="1" dirty="0">
                <a:solidFill>
                  <a:schemeClr val="tx1"/>
                </a:solidFill>
                <a:latin typeface="Century Gothic"/>
                <a:cs typeface="Century Gothic"/>
              </a:rPr>
              <a:t>Where are we?</a:t>
            </a:r>
          </a:p>
        </p:txBody>
      </p:sp>
    </p:spTree>
    <p:extLst>
      <p:ext uri="{BB962C8B-B14F-4D97-AF65-F5344CB8AC3E}">
        <p14:creationId xmlns:p14="http://schemas.microsoft.com/office/powerpoint/2010/main" val="13456202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BEBA8EAE-BF5A-486C-A8C5-ECC9F3942E4B}">
                <a14:imgProps xmlns:a14="http://schemas.microsoft.com/office/drawing/2010/main">
                  <a14:imgLayer r:embed="rId3">
                    <a14:imgEffect>
                      <a14:backgroundRemoval t="0" b="100000" l="10000" r="90000"/>
                    </a14:imgEffect>
                  </a14:imgLayer>
                </a14:imgProps>
              </a:ext>
            </a:extLst>
          </a:blip>
          <a:stretch>
            <a:fillRect/>
          </a:stretch>
        </p:blipFill>
        <p:spPr>
          <a:xfrm>
            <a:off x="5318680" y="3058620"/>
            <a:ext cx="4278425" cy="2406614"/>
          </a:xfrm>
          <a:prstGeom prst="rect">
            <a:avLst/>
          </a:prstGeom>
        </p:spPr>
      </p:pic>
      <p:pic>
        <p:nvPicPr>
          <p:cNvPr id="6" name="Picture 5"/>
          <p:cNvPicPr>
            <a:picLocks noChangeAspect="1"/>
          </p:cNvPicPr>
          <p:nvPr/>
        </p:nvPicPr>
        <p:blipFill>
          <a:blip r:embed="rId4">
            <a:extLst>
              <a:ext uri="{BEBA8EAE-BF5A-486C-A8C5-ECC9F3942E4B}">
                <a14:imgProps xmlns:a14="http://schemas.microsoft.com/office/drawing/2010/main">
                  <a14:imgLayer r:embed="rId5">
                    <a14:imgEffect>
                      <a14:backgroundRemoval t="9929" b="94326" l="9859" r="89965"/>
                    </a14:imgEffect>
                  </a14:imgLayer>
                </a14:imgProps>
              </a:ext>
            </a:extLst>
          </a:blip>
          <a:stretch>
            <a:fillRect/>
          </a:stretch>
        </p:blipFill>
        <p:spPr>
          <a:xfrm>
            <a:off x="-222051" y="1174291"/>
            <a:ext cx="3846099" cy="5728521"/>
          </a:xfrm>
          <a:prstGeom prst="rect">
            <a:avLst/>
          </a:prstGeom>
        </p:spPr>
      </p:pic>
      <p:sp>
        <p:nvSpPr>
          <p:cNvPr id="7" name="TextBox 6"/>
          <p:cNvSpPr txBox="1"/>
          <p:nvPr/>
        </p:nvSpPr>
        <p:spPr>
          <a:xfrm>
            <a:off x="477939" y="986617"/>
            <a:ext cx="1749848" cy="461665"/>
          </a:xfrm>
          <a:prstGeom prst="rect">
            <a:avLst/>
          </a:prstGeom>
          <a:noFill/>
        </p:spPr>
        <p:txBody>
          <a:bodyPr wrap="none" rtlCol="0">
            <a:spAutoFit/>
          </a:bodyPr>
          <a:lstStyle/>
          <a:p>
            <a:r>
              <a:rPr lang="en-US" sz="2400" dirty="0"/>
              <a:t>Run Method</a:t>
            </a:r>
          </a:p>
        </p:txBody>
      </p:sp>
      <p:sp>
        <p:nvSpPr>
          <p:cNvPr id="9" name="TextBox 8"/>
          <p:cNvSpPr txBox="1"/>
          <p:nvPr/>
        </p:nvSpPr>
        <p:spPr>
          <a:xfrm>
            <a:off x="6734304" y="958015"/>
            <a:ext cx="2113680" cy="461665"/>
          </a:xfrm>
          <a:prstGeom prst="rect">
            <a:avLst/>
          </a:prstGeom>
          <a:noFill/>
        </p:spPr>
        <p:txBody>
          <a:bodyPr wrap="none" rtlCol="0">
            <a:spAutoFit/>
          </a:bodyPr>
          <a:lstStyle/>
          <a:p>
            <a:r>
              <a:rPr lang="en-US" sz="2400" dirty="0"/>
              <a:t>Mouse Listener</a:t>
            </a:r>
          </a:p>
        </p:txBody>
      </p:sp>
      <p:pic>
        <p:nvPicPr>
          <p:cNvPr id="10" name="Picture 9"/>
          <p:cNvPicPr>
            <a:picLocks noChangeAspect="1"/>
          </p:cNvPicPr>
          <p:nvPr/>
        </p:nvPicPr>
        <p:blipFill>
          <a:blip r:embed="rId6"/>
          <a:stretch>
            <a:fillRect/>
          </a:stretch>
        </p:blipFill>
        <p:spPr>
          <a:xfrm>
            <a:off x="2542750" y="1835273"/>
            <a:ext cx="3048000" cy="4813300"/>
          </a:xfrm>
          <a:prstGeom prst="rect">
            <a:avLst/>
          </a:prstGeom>
        </p:spPr>
      </p:pic>
      <p:sp>
        <p:nvSpPr>
          <p:cNvPr id="11" name="TextBox 10"/>
          <p:cNvSpPr txBox="1"/>
          <p:nvPr/>
        </p:nvSpPr>
        <p:spPr>
          <a:xfrm>
            <a:off x="3009555" y="987516"/>
            <a:ext cx="3066673" cy="461665"/>
          </a:xfrm>
          <a:prstGeom prst="rect">
            <a:avLst/>
          </a:prstGeom>
          <a:noFill/>
        </p:spPr>
        <p:txBody>
          <a:bodyPr wrap="none" rtlCol="0">
            <a:spAutoFit/>
          </a:bodyPr>
          <a:lstStyle/>
          <a:p>
            <a:r>
              <a:rPr lang="en-US" sz="2400" dirty="0"/>
              <a:t>Mouse Clicked Method</a:t>
            </a:r>
          </a:p>
        </p:txBody>
      </p:sp>
      <p:sp>
        <p:nvSpPr>
          <p:cNvPr id="2" name="Rectangle 1"/>
          <p:cNvSpPr/>
          <p:nvPr/>
        </p:nvSpPr>
        <p:spPr>
          <a:xfrm>
            <a:off x="2417008" y="1835273"/>
            <a:ext cx="3564060" cy="5022727"/>
          </a:xfrm>
          <a:prstGeom prst="rect">
            <a:avLst/>
          </a:prstGeom>
          <a:solidFill>
            <a:schemeClr val="bg1">
              <a:alpha val="8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a:solidFill>
                  <a:schemeClr val="tx1"/>
                </a:solidFill>
                <a:latin typeface="Century Gothic"/>
                <a:cs typeface="Century Gothic"/>
              </a:rPr>
              <a:t>Keeps Doing Its Thing</a:t>
            </a:r>
            <a:r>
              <a:rPr lang="is-IS" sz="4000" b="1" dirty="0">
                <a:solidFill>
                  <a:schemeClr val="tx1"/>
                </a:solidFill>
                <a:latin typeface="Century Gothic"/>
                <a:cs typeface="Century Gothic"/>
              </a:rPr>
              <a:t>…</a:t>
            </a:r>
            <a:endParaRPr lang="en-US" sz="4000" b="1" dirty="0">
              <a:solidFill>
                <a:schemeClr val="tx1"/>
              </a:solidFill>
              <a:latin typeface="Century Gothic"/>
              <a:cs typeface="Century Gothic"/>
            </a:endParaRPr>
          </a:p>
        </p:txBody>
      </p:sp>
    </p:spTree>
    <p:extLst>
      <p:ext uri="{BB962C8B-B14F-4D97-AF65-F5344CB8AC3E}">
        <p14:creationId xmlns:p14="http://schemas.microsoft.com/office/powerpoint/2010/main" val="14991498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a:solidFill>
                  <a:schemeClr val="tx1"/>
                </a:solidFill>
                <a:latin typeface="Century Gothic"/>
                <a:cs typeface="Century Gothic"/>
              </a:rPr>
              <a:t>Mouse Moved!</a:t>
            </a:r>
          </a:p>
        </p:txBody>
      </p:sp>
      <p:pic>
        <p:nvPicPr>
          <p:cNvPr id="5" name="Picture 4"/>
          <p:cNvPicPr>
            <a:picLocks noChangeAspect="1"/>
          </p:cNvPicPr>
          <p:nvPr/>
        </p:nvPicPr>
        <p:blipFill>
          <a:blip r:embed="rId2">
            <a:extLst>
              <a:ext uri="{BEBA8EAE-BF5A-486C-A8C5-ECC9F3942E4B}">
                <a14:imgProps xmlns:a14="http://schemas.microsoft.com/office/drawing/2010/main">
                  <a14:imgLayer r:embed="rId3">
                    <a14:imgEffect>
                      <a14:backgroundRemoval t="0" b="100000" l="10000" r="90000"/>
                    </a14:imgEffect>
                  </a14:imgLayer>
                </a14:imgProps>
              </a:ext>
            </a:extLst>
          </a:blip>
          <a:stretch>
            <a:fillRect/>
          </a:stretch>
        </p:blipFill>
        <p:spPr>
          <a:xfrm>
            <a:off x="5318680" y="3058620"/>
            <a:ext cx="4278425" cy="2406614"/>
          </a:xfrm>
          <a:prstGeom prst="rect">
            <a:avLst/>
          </a:prstGeom>
        </p:spPr>
      </p:pic>
      <p:pic>
        <p:nvPicPr>
          <p:cNvPr id="6" name="Picture 5"/>
          <p:cNvPicPr>
            <a:picLocks noChangeAspect="1"/>
          </p:cNvPicPr>
          <p:nvPr/>
        </p:nvPicPr>
        <p:blipFill>
          <a:blip r:embed="rId4">
            <a:extLst>
              <a:ext uri="{BEBA8EAE-BF5A-486C-A8C5-ECC9F3942E4B}">
                <a14:imgProps xmlns:a14="http://schemas.microsoft.com/office/drawing/2010/main">
                  <a14:imgLayer r:embed="rId5">
                    <a14:imgEffect>
                      <a14:backgroundRemoval t="9929" b="94326" l="9859" r="89965"/>
                    </a14:imgEffect>
                  </a14:imgLayer>
                </a14:imgProps>
              </a:ext>
            </a:extLst>
          </a:blip>
          <a:stretch>
            <a:fillRect/>
          </a:stretch>
        </p:blipFill>
        <p:spPr>
          <a:xfrm>
            <a:off x="-222051" y="1174291"/>
            <a:ext cx="3846099" cy="5728521"/>
          </a:xfrm>
          <a:prstGeom prst="rect">
            <a:avLst/>
          </a:prstGeom>
        </p:spPr>
      </p:pic>
      <p:sp>
        <p:nvSpPr>
          <p:cNvPr id="7" name="TextBox 6"/>
          <p:cNvSpPr txBox="1"/>
          <p:nvPr/>
        </p:nvSpPr>
        <p:spPr>
          <a:xfrm>
            <a:off x="477939" y="986617"/>
            <a:ext cx="1749848" cy="461665"/>
          </a:xfrm>
          <a:prstGeom prst="rect">
            <a:avLst/>
          </a:prstGeom>
          <a:noFill/>
        </p:spPr>
        <p:txBody>
          <a:bodyPr wrap="none" rtlCol="0">
            <a:spAutoFit/>
          </a:bodyPr>
          <a:lstStyle/>
          <a:p>
            <a:r>
              <a:rPr lang="en-US" sz="2400" dirty="0"/>
              <a:t>Run Method</a:t>
            </a:r>
          </a:p>
        </p:txBody>
      </p:sp>
      <p:sp>
        <p:nvSpPr>
          <p:cNvPr id="9" name="TextBox 8"/>
          <p:cNvSpPr txBox="1"/>
          <p:nvPr/>
        </p:nvSpPr>
        <p:spPr>
          <a:xfrm>
            <a:off x="6734304" y="958015"/>
            <a:ext cx="2113680" cy="461665"/>
          </a:xfrm>
          <a:prstGeom prst="rect">
            <a:avLst/>
          </a:prstGeom>
          <a:noFill/>
        </p:spPr>
        <p:txBody>
          <a:bodyPr wrap="none" rtlCol="0">
            <a:spAutoFit/>
          </a:bodyPr>
          <a:lstStyle/>
          <a:p>
            <a:r>
              <a:rPr lang="en-US" sz="2400" dirty="0"/>
              <a:t>Mouse Listener</a:t>
            </a:r>
          </a:p>
        </p:txBody>
      </p:sp>
      <p:pic>
        <p:nvPicPr>
          <p:cNvPr id="10" name="Picture 9"/>
          <p:cNvPicPr>
            <a:picLocks noChangeAspect="1"/>
          </p:cNvPicPr>
          <p:nvPr/>
        </p:nvPicPr>
        <p:blipFill>
          <a:blip r:embed="rId6"/>
          <a:stretch>
            <a:fillRect/>
          </a:stretch>
        </p:blipFill>
        <p:spPr>
          <a:xfrm>
            <a:off x="2542750" y="1835273"/>
            <a:ext cx="3048000" cy="4813300"/>
          </a:xfrm>
          <a:prstGeom prst="rect">
            <a:avLst/>
          </a:prstGeom>
        </p:spPr>
      </p:pic>
      <p:sp>
        <p:nvSpPr>
          <p:cNvPr id="11" name="TextBox 10"/>
          <p:cNvSpPr txBox="1"/>
          <p:nvPr/>
        </p:nvSpPr>
        <p:spPr>
          <a:xfrm>
            <a:off x="3009555" y="987516"/>
            <a:ext cx="3066673" cy="461665"/>
          </a:xfrm>
          <a:prstGeom prst="rect">
            <a:avLst/>
          </a:prstGeom>
          <a:noFill/>
        </p:spPr>
        <p:txBody>
          <a:bodyPr wrap="none" rtlCol="0">
            <a:spAutoFit/>
          </a:bodyPr>
          <a:lstStyle/>
          <a:p>
            <a:r>
              <a:rPr lang="en-US" sz="2400" dirty="0"/>
              <a:t>Mouse Clicked Method</a:t>
            </a:r>
          </a:p>
        </p:txBody>
      </p:sp>
      <p:sp>
        <p:nvSpPr>
          <p:cNvPr id="2" name="Rectangle 1"/>
          <p:cNvSpPr/>
          <p:nvPr/>
        </p:nvSpPr>
        <p:spPr>
          <a:xfrm>
            <a:off x="2417008" y="1835273"/>
            <a:ext cx="3932756" cy="5022727"/>
          </a:xfrm>
          <a:prstGeom prst="rect">
            <a:avLst/>
          </a:prstGeom>
          <a:solidFill>
            <a:schemeClr val="bg1">
              <a:alpha val="8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2" name="Picture 11"/>
          <p:cNvPicPr>
            <a:picLocks noChangeAspect="1"/>
          </p:cNvPicPr>
          <p:nvPr/>
        </p:nvPicPr>
        <p:blipFill>
          <a:blip r:embed="rId7"/>
          <a:stretch>
            <a:fillRect/>
          </a:stretch>
        </p:blipFill>
        <p:spPr>
          <a:xfrm>
            <a:off x="7226300" y="1625846"/>
            <a:ext cx="1199866" cy="1329688"/>
          </a:xfrm>
          <a:prstGeom prst="rect">
            <a:avLst/>
          </a:prstGeom>
        </p:spPr>
      </p:pic>
    </p:spTree>
    <p:extLst>
      <p:ext uri="{BB962C8B-B14F-4D97-AF65-F5344CB8AC3E}">
        <p14:creationId xmlns:p14="http://schemas.microsoft.com/office/powerpoint/2010/main" val="28186703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a:solidFill>
                  <a:schemeClr val="tx1"/>
                </a:solidFill>
                <a:latin typeface="Century Gothic"/>
                <a:cs typeface="Century Gothic"/>
              </a:rPr>
              <a:t>Calls Mouse Clicked Method</a:t>
            </a:r>
          </a:p>
        </p:txBody>
      </p:sp>
      <p:pic>
        <p:nvPicPr>
          <p:cNvPr id="5" name="Picture 4"/>
          <p:cNvPicPr>
            <a:picLocks noChangeAspect="1"/>
          </p:cNvPicPr>
          <p:nvPr/>
        </p:nvPicPr>
        <p:blipFill>
          <a:blip r:embed="rId2">
            <a:extLst>
              <a:ext uri="{BEBA8EAE-BF5A-486C-A8C5-ECC9F3942E4B}">
                <a14:imgProps xmlns:a14="http://schemas.microsoft.com/office/drawing/2010/main">
                  <a14:imgLayer r:embed="rId3">
                    <a14:imgEffect>
                      <a14:backgroundRemoval t="0" b="100000" l="10000" r="90000"/>
                    </a14:imgEffect>
                  </a14:imgLayer>
                </a14:imgProps>
              </a:ext>
            </a:extLst>
          </a:blip>
          <a:stretch>
            <a:fillRect/>
          </a:stretch>
        </p:blipFill>
        <p:spPr>
          <a:xfrm>
            <a:off x="5318680" y="3058620"/>
            <a:ext cx="4278425" cy="2406614"/>
          </a:xfrm>
          <a:prstGeom prst="rect">
            <a:avLst/>
          </a:prstGeom>
        </p:spPr>
      </p:pic>
      <p:pic>
        <p:nvPicPr>
          <p:cNvPr id="6" name="Picture 5"/>
          <p:cNvPicPr>
            <a:picLocks noChangeAspect="1"/>
          </p:cNvPicPr>
          <p:nvPr/>
        </p:nvPicPr>
        <p:blipFill>
          <a:blip r:embed="rId4">
            <a:extLst>
              <a:ext uri="{BEBA8EAE-BF5A-486C-A8C5-ECC9F3942E4B}">
                <a14:imgProps xmlns:a14="http://schemas.microsoft.com/office/drawing/2010/main">
                  <a14:imgLayer r:embed="rId5">
                    <a14:imgEffect>
                      <a14:backgroundRemoval t="9929" b="94326" l="9859" r="89965"/>
                    </a14:imgEffect>
                  </a14:imgLayer>
                </a14:imgProps>
              </a:ext>
            </a:extLst>
          </a:blip>
          <a:stretch>
            <a:fillRect/>
          </a:stretch>
        </p:blipFill>
        <p:spPr>
          <a:xfrm>
            <a:off x="-222051" y="1174291"/>
            <a:ext cx="3846099" cy="5728521"/>
          </a:xfrm>
          <a:prstGeom prst="rect">
            <a:avLst/>
          </a:prstGeom>
        </p:spPr>
      </p:pic>
      <p:sp>
        <p:nvSpPr>
          <p:cNvPr id="7" name="TextBox 6"/>
          <p:cNvSpPr txBox="1"/>
          <p:nvPr/>
        </p:nvSpPr>
        <p:spPr>
          <a:xfrm>
            <a:off x="477939" y="986617"/>
            <a:ext cx="1749848" cy="461665"/>
          </a:xfrm>
          <a:prstGeom prst="rect">
            <a:avLst/>
          </a:prstGeom>
          <a:noFill/>
        </p:spPr>
        <p:txBody>
          <a:bodyPr wrap="none" rtlCol="0">
            <a:spAutoFit/>
          </a:bodyPr>
          <a:lstStyle/>
          <a:p>
            <a:r>
              <a:rPr lang="en-US" sz="2400" dirty="0"/>
              <a:t>Run Method</a:t>
            </a:r>
          </a:p>
        </p:txBody>
      </p:sp>
      <p:sp>
        <p:nvSpPr>
          <p:cNvPr id="9" name="TextBox 8"/>
          <p:cNvSpPr txBox="1"/>
          <p:nvPr/>
        </p:nvSpPr>
        <p:spPr>
          <a:xfrm>
            <a:off x="6734304" y="958015"/>
            <a:ext cx="2113680" cy="461665"/>
          </a:xfrm>
          <a:prstGeom prst="rect">
            <a:avLst/>
          </a:prstGeom>
          <a:noFill/>
        </p:spPr>
        <p:txBody>
          <a:bodyPr wrap="none" rtlCol="0">
            <a:spAutoFit/>
          </a:bodyPr>
          <a:lstStyle/>
          <a:p>
            <a:r>
              <a:rPr lang="en-US" sz="2400" dirty="0"/>
              <a:t>Mouse Listener</a:t>
            </a:r>
          </a:p>
        </p:txBody>
      </p:sp>
      <p:pic>
        <p:nvPicPr>
          <p:cNvPr id="10" name="Picture 9"/>
          <p:cNvPicPr>
            <a:picLocks noChangeAspect="1"/>
          </p:cNvPicPr>
          <p:nvPr/>
        </p:nvPicPr>
        <p:blipFill>
          <a:blip r:embed="rId6"/>
          <a:stretch>
            <a:fillRect/>
          </a:stretch>
        </p:blipFill>
        <p:spPr>
          <a:xfrm>
            <a:off x="2542750" y="1835273"/>
            <a:ext cx="3048000" cy="4813300"/>
          </a:xfrm>
          <a:prstGeom prst="rect">
            <a:avLst/>
          </a:prstGeom>
        </p:spPr>
      </p:pic>
      <p:sp>
        <p:nvSpPr>
          <p:cNvPr id="11" name="TextBox 10"/>
          <p:cNvSpPr txBox="1"/>
          <p:nvPr/>
        </p:nvSpPr>
        <p:spPr>
          <a:xfrm>
            <a:off x="3009555" y="987516"/>
            <a:ext cx="3066673" cy="461665"/>
          </a:xfrm>
          <a:prstGeom prst="rect">
            <a:avLst/>
          </a:prstGeom>
          <a:noFill/>
        </p:spPr>
        <p:txBody>
          <a:bodyPr wrap="none" rtlCol="0">
            <a:spAutoFit/>
          </a:bodyPr>
          <a:lstStyle/>
          <a:p>
            <a:r>
              <a:rPr lang="en-US" sz="2400" dirty="0"/>
              <a:t>Mouse Clicked Method</a:t>
            </a:r>
          </a:p>
        </p:txBody>
      </p:sp>
      <p:sp>
        <p:nvSpPr>
          <p:cNvPr id="12" name="Rectangle 11"/>
          <p:cNvSpPr/>
          <p:nvPr/>
        </p:nvSpPr>
        <p:spPr>
          <a:xfrm>
            <a:off x="-1390006" y="1625846"/>
            <a:ext cx="3932756" cy="5022727"/>
          </a:xfrm>
          <a:prstGeom prst="rect">
            <a:avLst/>
          </a:prstGeom>
          <a:solidFill>
            <a:schemeClr val="bg1">
              <a:alpha val="8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55383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a:solidFill>
                  <a:schemeClr val="tx1"/>
                </a:solidFill>
                <a:latin typeface="Century Gothic"/>
                <a:cs typeface="Century Gothic"/>
              </a:rPr>
              <a:t>When done, Run continues.</a:t>
            </a:r>
          </a:p>
        </p:txBody>
      </p:sp>
      <p:pic>
        <p:nvPicPr>
          <p:cNvPr id="5" name="Picture 4"/>
          <p:cNvPicPr>
            <a:picLocks noChangeAspect="1"/>
          </p:cNvPicPr>
          <p:nvPr/>
        </p:nvPicPr>
        <p:blipFill>
          <a:blip r:embed="rId2">
            <a:extLst>
              <a:ext uri="{BEBA8EAE-BF5A-486C-A8C5-ECC9F3942E4B}">
                <a14:imgProps xmlns:a14="http://schemas.microsoft.com/office/drawing/2010/main">
                  <a14:imgLayer r:embed="rId3">
                    <a14:imgEffect>
                      <a14:backgroundRemoval t="0" b="100000" l="10000" r="90000"/>
                    </a14:imgEffect>
                  </a14:imgLayer>
                </a14:imgProps>
              </a:ext>
            </a:extLst>
          </a:blip>
          <a:stretch>
            <a:fillRect/>
          </a:stretch>
        </p:blipFill>
        <p:spPr>
          <a:xfrm>
            <a:off x="5318680" y="3058620"/>
            <a:ext cx="4278425" cy="2406614"/>
          </a:xfrm>
          <a:prstGeom prst="rect">
            <a:avLst/>
          </a:prstGeom>
        </p:spPr>
      </p:pic>
      <p:pic>
        <p:nvPicPr>
          <p:cNvPr id="6" name="Picture 5"/>
          <p:cNvPicPr>
            <a:picLocks noChangeAspect="1"/>
          </p:cNvPicPr>
          <p:nvPr/>
        </p:nvPicPr>
        <p:blipFill>
          <a:blip r:embed="rId4">
            <a:extLst>
              <a:ext uri="{BEBA8EAE-BF5A-486C-A8C5-ECC9F3942E4B}">
                <a14:imgProps xmlns:a14="http://schemas.microsoft.com/office/drawing/2010/main">
                  <a14:imgLayer r:embed="rId5">
                    <a14:imgEffect>
                      <a14:backgroundRemoval t="9929" b="94326" l="9859" r="89965"/>
                    </a14:imgEffect>
                  </a14:imgLayer>
                </a14:imgProps>
              </a:ext>
            </a:extLst>
          </a:blip>
          <a:stretch>
            <a:fillRect/>
          </a:stretch>
        </p:blipFill>
        <p:spPr>
          <a:xfrm>
            <a:off x="-222051" y="1174291"/>
            <a:ext cx="3846099" cy="5728521"/>
          </a:xfrm>
          <a:prstGeom prst="rect">
            <a:avLst/>
          </a:prstGeom>
        </p:spPr>
      </p:pic>
      <p:sp>
        <p:nvSpPr>
          <p:cNvPr id="7" name="TextBox 6"/>
          <p:cNvSpPr txBox="1"/>
          <p:nvPr/>
        </p:nvSpPr>
        <p:spPr>
          <a:xfrm>
            <a:off x="477939" y="986617"/>
            <a:ext cx="1749848" cy="461665"/>
          </a:xfrm>
          <a:prstGeom prst="rect">
            <a:avLst/>
          </a:prstGeom>
          <a:noFill/>
        </p:spPr>
        <p:txBody>
          <a:bodyPr wrap="none" rtlCol="0">
            <a:spAutoFit/>
          </a:bodyPr>
          <a:lstStyle/>
          <a:p>
            <a:r>
              <a:rPr lang="en-US" sz="2400" dirty="0"/>
              <a:t>Run Method</a:t>
            </a:r>
          </a:p>
        </p:txBody>
      </p:sp>
      <p:sp>
        <p:nvSpPr>
          <p:cNvPr id="9" name="TextBox 8"/>
          <p:cNvSpPr txBox="1"/>
          <p:nvPr/>
        </p:nvSpPr>
        <p:spPr>
          <a:xfrm>
            <a:off x="6734304" y="958015"/>
            <a:ext cx="2113680" cy="461665"/>
          </a:xfrm>
          <a:prstGeom prst="rect">
            <a:avLst/>
          </a:prstGeom>
          <a:noFill/>
        </p:spPr>
        <p:txBody>
          <a:bodyPr wrap="none" rtlCol="0">
            <a:spAutoFit/>
          </a:bodyPr>
          <a:lstStyle/>
          <a:p>
            <a:r>
              <a:rPr lang="en-US" sz="2400" dirty="0"/>
              <a:t>Mouse Listener</a:t>
            </a:r>
          </a:p>
        </p:txBody>
      </p:sp>
      <p:pic>
        <p:nvPicPr>
          <p:cNvPr id="10" name="Picture 9"/>
          <p:cNvPicPr>
            <a:picLocks noChangeAspect="1"/>
          </p:cNvPicPr>
          <p:nvPr/>
        </p:nvPicPr>
        <p:blipFill>
          <a:blip r:embed="rId6"/>
          <a:stretch>
            <a:fillRect/>
          </a:stretch>
        </p:blipFill>
        <p:spPr>
          <a:xfrm>
            <a:off x="2542750" y="1835273"/>
            <a:ext cx="3048000" cy="4813300"/>
          </a:xfrm>
          <a:prstGeom prst="rect">
            <a:avLst/>
          </a:prstGeom>
        </p:spPr>
      </p:pic>
      <p:sp>
        <p:nvSpPr>
          <p:cNvPr id="11" name="TextBox 10"/>
          <p:cNvSpPr txBox="1"/>
          <p:nvPr/>
        </p:nvSpPr>
        <p:spPr>
          <a:xfrm>
            <a:off x="3009555" y="987516"/>
            <a:ext cx="3066673" cy="461665"/>
          </a:xfrm>
          <a:prstGeom prst="rect">
            <a:avLst/>
          </a:prstGeom>
          <a:noFill/>
        </p:spPr>
        <p:txBody>
          <a:bodyPr wrap="none" rtlCol="0">
            <a:spAutoFit/>
          </a:bodyPr>
          <a:lstStyle/>
          <a:p>
            <a:r>
              <a:rPr lang="en-US" sz="2400" dirty="0"/>
              <a:t>Mouse Clicked Method</a:t>
            </a:r>
          </a:p>
        </p:txBody>
      </p:sp>
      <p:sp>
        <p:nvSpPr>
          <p:cNvPr id="2" name="Rectangle 1"/>
          <p:cNvSpPr/>
          <p:nvPr/>
        </p:nvSpPr>
        <p:spPr>
          <a:xfrm>
            <a:off x="2417008" y="1835273"/>
            <a:ext cx="3564060" cy="5022727"/>
          </a:xfrm>
          <a:prstGeom prst="rect">
            <a:avLst/>
          </a:prstGeom>
          <a:solidFill>
            <a:schemeClr val="bg1">
              <a:alpha val="8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5405845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294108" y="1433728"/>
            <a:ext cx="3632337" cy="3632337"/>
          </a:xfrm>
          <a:prstGeom prst="rect">
            <a:avLst/>
          </a:prstGeom>
          <a:solidFill>
            <a:schemeClr val="tx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a:solidFill>
                  <a:schemeClr val="tx1"/>
                </a:solidFill>
                <a:latin typeface="Century Gothic"/>
                <a:cs typeface="Century Gothic"/>
              </a:rPr>
              <a:t>Mouse Tracker</a:t>
            </a:r>
          </a:p>
        </p:txBody>
      </p:sp>
      <p:pic>
        <p:nvPicPr>
          <p:cNvPr id="6" name="Picture 5"/>
          <p:cNvPicPr>
            <a:picLocks noChangeAspect="1"/>
          </p:cNvPicPr>
          <p:nvPr/>
        </p:nvPicPr>
        <p:blipFill>
          <a:blip r:embed="rId2">
            <a:extLst>
              <a:ext uri="{BEBA8EAE-BF5A-486C-A8C5-ECC9F3942E4B}">
                <a14:imgProps xmlns:a14="http://schemas.microsoft.com/office/drawing/2010/main">
                  <a14:imgLayer r:embed="rId3">
                    <a14:imgEffect>
                      <a14:backgroundRemoval t="0" b="100000" l="9904" r="89856"/>
                    </a14:imgEffect>
                  </a14:imgLayer>
                </a14:imgProps>
              </a:ext>
            </a:extLst>
          </a:blip>
          <a:stretch>
            <a:fillRect/>
          </a:stretch>
        </p:blipFill>
        <p:spPr>
          <a:xfrm>
            <a:off x="3523914" y="3164670"/>
            <a:ext cx="1901395" cy="1901395"/>
          </a:xfrm>
          <a:prstGeom prst="rect">
            <a:avLst/>
          </a:prstGeom>
        </p:spPr>
      </p:pic>
    </p:spTree>
    <p:extLst>
      <p:ext uri="{BB962C8B-B14F-4D97-AF65-F5344CB8AC3E}">
        <p14:creationId xmlns:p14="http://schemas.microsoft.com/office/powerpoint/2010/main" val="29093426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8"/>
          <p:cNvSpPr>
            <a:spLocks noChangeArrowheads="1"/>
          </p:cNvSpPr>
          <p:nvPr/>
        </p:nvSpPr>
        <p:spPr bwMode="auto">
          <a:xfrm>
            <a:off x="482600" y="1155700"/>
            <a:ext cx="8356600" cy="1587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457200" indent="-457200">
              <a:buAutoNum type="arabicPeriod"/>
            </a:pPr>
            <a:r>
              <a:rPr lang="en-US" sz="2400" dirty="0">
                <a:latin typeface="Calibri" charset="0"/>
                <a:ea typeface="Calibri" charset="0"/>
                <a:cs typeface="Calibri" charset="0"/>
              </a:rPr>
              <a:t>Variables exist until their inner-most code block ends.</a:t>
            </a:r>
          </a:p>
          <a:p>
            <a:pPr marL="457200" indent="-457200">
              <a:buAutoNum type="arabicPeriod"/>
            </a:pPr>
            <a:r>
              <a:rPr lang="en-US" sz="2400" dirty="0">
                <a:latin typeface="Calibri" charset="0"/>
                <a:ea typeface="Calibri" charset="0"/>
                <a:cs typeface="Calibri" charset="0"/>
              </a:rPr>
              <a:t>If a variable is defined outside all methods, its inner-most code block is the entire program!</a:t>
            </a:r>
          </a:p>
          <a:p>
            <a:pPr marL="457200" indent="-457200">
              <a:buAutoNum type="arabicPeriod"/>
            </a:pPr>
            <a:r>
              <a:rPr lang="en-US" sz="2400" dirty="0">
                <a:latin typeface="Calibri" charset="0"/>
                <a:ea typeface="Calibri" charset="0"/>
                <a:cs typeface="Calibri" charset="0"/>
              </a:rPr>
              <a:t>We call these variables </a:t>
            </a:r>
            <a:r>
              <a:rPr lang="en-US" sz="2400" b="1" dirty="0">
                <a:latin typeface="Calibri" charset="0"/>
                <a:ea typeface="Calibri" charset="0"/>
                <a:cs typeface="Calibri" charset="0"/>
              </a:rPr>
              <a:t>instance variables</a:t>
            </a:r>
            <a:endParaRPr lang="en-US" sz="2800" b="1" dirty="0">
              <a:latin typeface="Calibri" charset="0"/>
              <a:ea typeface="Calibri" charset="0"/>
              <a:cs typeface="Calibri" charset="0"/>
            </a:endParaRPr>
          </a:p>
        </p:txBody>
      </p:sp>
      <p:sp>
        <p:nvSpPr>
          <p:cNvPr id="8"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a:solidFill>
                  <a:schemeClr val="tx1"/>
                </a:solidFill>
                <a:latin typeface="Century Gothic"/>
                <a:cs typeface="Century Gothic"/>
              </a:rPr>
              <a:t>Instance Variables</a:t>
            </a:r>
          </a:p>
        </p:txBody>
      </p:sp>
      <p:sp>
        <p:nvSpPr>
          <p:cNvPr id="9" name="Rectangle 18"/>
          <p:cNvSpPr>
            <a:spLocks noChangeArrowheads="1"/>
          </p:cNvSpPr>
          <p:nvPr/>
        </p:nvSpPr>
        <p:spPr bwMode="auto">
          <a:xfrm>
            <a:off x="171537" y="5729789"/>
            <a:ext cx="8058063" cy="1587500"/>
          </a:xfrm>
          <a:prstGeom prst="rect">
            <a:avLst/>
          </a:prstGeom>
          <a:solidFill>
            <a:schemeClr val="bg1"/>
          </a:solid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173038" marR="0" lvl="0" indent="-173038" defTabSz="914400" eaLnBrk="1" fontAlgn="auto" latinLnBrk="0" hangingPunct="1">
              <a:lnSpc>
                <a:spcPct val="100000"/>
              </a:lnSpc>
              <a:spcBef>
                <a:spcPts val="0"/>
              </a:spcBef>
              <a:spcAft>
                <a:spcPts val="0"/>
              </a:spcAft>
              <a:buClrTx/>
              <a:buSzTx/>
              <a:buFontTx/>
              <a:buNone/>
              <a:defRPr/>
            </a:pPr>
            <a:r>
              <a:rPr lang="en-US" dirty="0">
                <a:latin typeface="Calibri" charset="0"/>
                <a:ea typeface="Calibri" charset="0"/>
                <a:cs typeface="Calibri" charset="0"/>
              </a:rPr>
              <a:t>* Instance variables have special meanings in programs with multiple files. For now you need to know that all methods can see them and that their initialization line is executed before run.</a:t>
            </a:r>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9140" y="2960980"/>
            <a:ext cx="6540152" cy="237823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315677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8"/>
          <p:cNvSpPr>
            <a:spLocks noChangeArrowheads="1"/>
          </p:cNvSpPr>
          <p:nvPr/>
        </p:nvSpPr>
        <p:spPr bwMode="auto">
          <a:xfrm>
            <a:off x="482600" y="1155700"/>
            <a:ext cx="8356600" cy="1587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11113" marR="0" lvl="0" indent="-11113" defTabSz="914400" eaLnBrk="1" fontAlgn="auto" latinLnBrk="0" hangingPunct="1">
              <a:lnSpc>
                <a:spcPct val="100000"/>
              </a:lnSpc>
              <a:spcBef>
                <a:spcPts val="0"/>
              </a:spcBef>
              <a:spcAft>
                <a:spcPts val="0"/>
              </a:spcAft>
              <a:buClrTx/>
              <a:buSzTx/>
              <a:buFontTx/>
              <a:buNone/>
              <a:defRPr/>
            </a:pPr>
            <a:r>
              <a:rPr lang="en-US" sz="2400" dirty="0">
                <a:latin typeface="Calibri" charset="0"/>
                <a:ea typeface="Calibri" charset="0"/>
                <a:cs typeface="Calibri" charset="0"/>
              </a:rPr>
              <a:t>Often you need instance variables to pass information between the run method and the mouse event methods!</a:t>
            </a:r>
            <a:endParaRPr lang="en-US" sz="2800" b="1" dirty="0">
              <a:latin typeface="Calibri" charset="0"/>
              <a:ea typeface="Calibri" charset="0"/>
              <a:cs typeface="Calibri" charset="0"/>
            </a:endParaRPr>
          </a:p>
        </p:txBody>
      </p:sp>
      <p:sp>
        <p:nvSpPr>
          <p:cNvPr id="8"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a:solidFill>
                  <a:schemeClr val="tx1"/>
                </a:solidFill>
                <a:latin typeface="Century Gothic"/>
                <a:cs typeface="Century Gothic"/>
              </a:rPr>
              <a:t>Instance Variables + Events</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7031" y="2188585"/>
            <a:ext cx="6615830" cy="400257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4983334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8"/>
          <p:cNvSpPr>
            <a:spLocks noChangeArrowheads="1"/>
          </p:cNvSpPr>
          <p:nvPr/>
        </p:nvSpPr>
        <p:spPr bwMode="auto">
          <a:xfrm>
            <a:off x="482600" y="1155700"/>
            <a:ext cx="8356600" cy="1587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11113" marR="0" lvl="0" indent="-11113" defTabSz="914400" eaLnBrk="1" fontAlgn="auto" latinLnBrk="0" hangingPunct="1">
              <a:lnSpc>
                <a:spcPct val="100000"/>
              </a:lnSpc>
              <a:spcBef>
                <a:spcPts val="0"/>
              </a:spcBef>
              <a:spcAft>
                <a:spcPts val="0"/>
              </a:spcAft>
              <a:buClrTx/>
              <a:buSzTx/>
              <a:buFontTx/>
              <a:buNone/>
              <a:defRPr/>
            </a:pPr>
            <a:r>
              <a:rPr lang="en-US" sz="2400" dirty="0">
                <a:latin typeface="Calibri" charset="0"/>
                <a:ea typeface="Calibri" charset="0"/>
                <a:cs typeface="Calibri" charset="0"/>
              </a:rPr>
              <a:t>Objects have a special value called </a:t>
            </a:r>
            <a:r>
              <a:rPr lang="en-US" sz="2400" b="1" dirty="0">
                <a:solidFill>
                  <a:srgbClr val="7030A0"/>
                </a:solidFill>
                <a:latin typeface="Courier" charset="0"/>
                <a:ea typeface="Courier" charset="0"/>
                <a:cs typeface="Courier" charset="0"/>
              </a:rPr>
              <a:t>null</a:t>
            </a:r>
            <a:r>
              <a:rPr lang="en-US" sz="2400" dirty="0">
                <a:latin typeface="Calibri" charset="0"/>
                <a:ea typeface="Calibri" charset="0"/>
                <a:cs typeface="Calibri" charset="0"/>
              </a:rPr>
              <a:t> which means this variable is not associated with a value yet.</a:t>
            </a:r>
            <a:endParaRPr lang="en-US" sz="2800" b="1" dirty="0">
              <a:latin typeface="Calibri" charset="0"/>
              <a:ea typeface="Calibri" charset="0"/>
              <a:cs typeface="Calibri" charset="0"/>
            </a:endParaRPr>
          </a:p>
        </p:txBody>
      </p:sp>
      <p:sp>
        <p:nvSpPr>
          <p:cNvPr id="8"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a:solidFill>
                  <a:schemeClr val="tx1"/>
                </a:solidFill>
                <a:latin typeface="Century Gothic"/>
                <a:cs typeface="Century Gothic"/>
              </a:rPr>
              <a:t>Null</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253" y="2148137"/>
            <a:ext cx="5365663" cy="270500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5206" y="4521895"/>
            <a:ext cx="5435664" cy="158593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096494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a:solidFill>
                  <a:schemeClr val="tx1"/>
                </a:solidFill>
                <a:latin typeface="Century Gothic"/>
                <a:cs typeface="Century Gothic"/>
              </a:rPr>
              <a:t>Debris Sweeper</a:t>
            </a:r>
          </a:p>
        </p:txBody>
      </p:sp>
      <p:pic>
        <p:nvPicPr>
          <p:cNvPr id="2" name="Picture 1" descr="Screen Shot 2016-06-24 at 7.54.11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22235"/>
            <a:ext cx="9144000" cy="6609866"/>
          </a:xfrm>
          <a:prstGeom prst="rect">
            <a:avLst/>
          </a:prstGeom>
        </p:spPr>
      </p:pic>
    </p:spTree>
    <p:extLst>
      <p:ext uri="{BB962C8B-B14F-4D97-AF65-F5344CB8AC3E}">
        <p14:creationId xmlns:p14="http://schemas.microsoft.com/office/powerpoint/2010/main" val="12302102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err="1">
                <a:solidFill>
                  <a:schemeClr val="tx1"/>
                </a:solidFill>
                <a:latin typeface="Century Gothic"/>
                <a:cs typeface="Century Gothic"/>
              </a:rPr>
              <a:t>getElementAt</a:t>
            </a:r>
            <a:r>
              <a:rPr lang="en-US" sz="4000" b="1" dirty="0">
                <a:solidFill>
                  <a:schemeClr val="tx1"/>
                </a:solidFill>
                <a:latin typeface="Century Gothic"/>
                <a:cs typeface="Century Gothic"/>
              </a:rPr>
              <a:t>(x, y);</a:t>
            </a:r>
          </a:p>
        </p:txBody>
      </p:sp>
      <p:sp>
        <p:nvSpPr>
          <p:cNvPr id="2" name="Content Placeholder 1"/>
          <p:cNvSpPr>
            <a:spLocks noGrp="1"/>
          </p:cNvSpPr>
          <p:nvPr>
            <p:ph idx="1"/>
          </p:nvPr>
        </p:nvSpPr>
        <p:spPr/>
        <p:txBody>
          <a:bodyPr/>
          <a:lstStyle/>
          <a:p>
            <a:r>
              <a:rPr lang="en-US" b="1" dirty="0" err="1">
                <a:latin typeface="Courier" charset="0"/>
                <a:ea typeface="Courier" charset="0"/>
                <a:cs typeface="Courier" charset="0"/>
              </a:rPr>
              <a:t>getElementAt</a:t>
            </a:r>
            <a:r>
              <a:rPr lang="en-US" b="1" dirty="0">
                <a:latin typeface="Courier" charset="0"/>
                <a:ea typeface="Courier" charset="0"/>
                <a:cs typeface="Courier" charset="0"/>
              </a:rPr>
              <a:t>(x, y) </a:t>
            </a:r>
            <a:r>
              <a:rPr lang="en-US" dirty="0"/>
              <a:t>will return any </a:t>
            </a:r>
            <a:r>
              <a:rPr lang="en-US" dirty="0" err="1"/>
              <a:t>GObject</a:t>
            </a:r>
            <a:r>
              <a:rPr lang="en-US" dirty="0"/>
              <a:t> at the (x, y) coordinates. It will return </a:t>
            </a:r>
            <a:r>
              <a:rPr lang="en-US" b="1" dirty="0">
                <a:solidFill>
                  <a:srgbClr val="7030A0"/>
                </a:solidFill>
                <a:latin typeface="Courier" charset="0"/>
                <a:ea typeface="Courier" charset="0"/>
                <a:cs typeface="Courier" charset="0"/>
              </a:rPr>
              <a:t>null</a:t>
            </a:r>
            <a:r>
              <a:rPr lang="en-US" dirty="0"/>
              <a:t> if there is no object at those coordinates.</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2700" y="3517900"/>
            <a:ext cx="6585364" cy="2984500"/>
          </a:xfrm>
          <a:prstGeom prst="rect">
            <a:avLst/>
          </a:prstGeom>
        </p:spPr>
      </p:pic>
    </p:spTree>
    <p:extLst>
      <p:ext uri="{BB962C8B-B14F-4D97-AF65-F5344CB8AC3E}">
        <p14:creationId xmlns:p14="http://schemas.microsoft.com/office/powerpoint/2010/main" val="11940387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619519"/>
            <a:ext cx="9144000" cy="6615705"/>
          </a:xfrm>
          <a:prstGeom prst="rect">
            <a:avLst/>
          </a:prstGeom>
        </p:spPr>
      </p:pic>
      <p:sp>
        <p:nvSpPr>
          <p:cNvPr id="5"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a:solidFill>
                  <a:schemeClr val="tx1"/>
                </a:solidFill>
                <a:latin typeface="Century Gothic"/>
                <a:cs typeface="Century Gothic"/>
              </a:rPr>
              <a:t>Stamp Tool</a:t>
            </a:r>
          </a:p>
        </p:txBody>
      </p:sp>
    </p:spTree>
    <p:extLst>
      <p:ext uri="{BB962C8B-B14F-4D97-AF65-F5344CB8AC3E}">
        <p14:creationId xmlns:p14="http://schemas.microsoft.com/office/powerpoint/2010/main" val="180166813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12889" y="0"/>
            <a:ext cx="10287000" cy="6858000"/>
          </a:xfrm>
          <a:prstGeom prst="rect">
            <a:avLst/>
          </a:prstGeom>
        </p:spPr>
      </p:pic>
      <p:sp>
        <p:nvSpPr>
          <p:cNvPr id="4"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a:solidFill>
                  <a:schemeClr val="tx1"/>
                </a:solidFill>
                <a:latin typeface="Century Gothic"/>
                <a:cs typeface="Century Gothic"/>
              </a:rPr>
              <a:t>And Here We Are</a:t>
            </a:r>
            <a:r>
              <a:rPr lang="is-IS" sz="4000" b="1" dirty="0">
                <a:solidFill>
                  <a:schemeClr val="tx1"/>
                </a:solidFill>
                <a:latin typeface="Century Gothic"/>
                <a:cs typeface="Century Gothic"/>
              </a:rPr>
              <a:t>…</a:t>
            </a:r>
            <a:endParaRPr lang="en-US" sz="4000" b="1" dirty="0">
              <a:solidFill>
                <a:schemeClr val="tx1"/>
              </a:solidFill>
              <a:latin typeface="Century Gothic"/>
              <a:cs typeface="Century Gothic"/>
            </a:endParaRPr>
          </a:p>
        </p:txBody>
      </p:sp>
    </p:spTree>
    <p:extLst>
      <p:ext uri="{BB962C8B-B14F-4D97-AF65-F5344CB8AC3E}">
        <p14:creationId xmlns:p14="http://schemas.microsoft.com/office/powerpoint/2010/main" val="163737285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687791"/>
            <a:ext cx="9144000" cy="6615705"/>
          </a:xfrm>
          <a:prstGeom prst="rect">
            <a:avLst/>
          </a:prstGeom>
        </p:spPr>
      </p:pic>
      <p:sp>
        <p:nvSpPr>
          <p:cNvPr id="5"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a:solidFill>
                  <a:schemeClr val="tx1"/>
                </a:solidFill>
                <a:latin typeface="Century Gothic"/>
                <a:cs typeface="Century Gothic"/>
              </a:rPr>
              <a:t>Stamp Tool</a:t>
            </a:r>
          </a:p>
        </p:txBody>
      </p:sp>
    </p:spTree>
    <p:extLst>
      <p:ext uri="{BB962C8B-B14F-4D97-AF65-F5344CB8AC3E}">
        <p14:creationId xmlns:p14="http://schemas.microsoft.com/office/powerpoint/2010/main" val="24632920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55042" y="1124910"/>
            <a:ext cx="8998910" cy="5060604"/>
          </a:xfrm>
        </p:spPr>
        <p:txBody>
          <a:bodyPr>
            <a:normAutofit/>
          </a:bodyPr>
          <a:lstStyle/>
          <a:p>
            <a:pPr marL="0" indent="0">
              <a:buNone/>
            </a:pPr>
            <a:r>
              <a:rPr lang="en-US" dirty="0"/>
              <a:t>New Commands</a:t>
            </a:r>
          </a:p>
          <a:p>
            <a:r>
              <a:rPr lang="en-US" dirty="0" err="1">
                <a:latin typeface="Courier"/>
                <a:cs typeface="Courier"/>
              </a:rPr>
              <a:t>addMouseListeners</a:t>
            </a:r>
            <a:r>
              <a:rPr lang="en-US" dirty="0">
                <a:latin typeface="Courier"/>
                <a:cs typeface="Courier"/>
              </a:rPr>
              <a:t>();</a:t>
            </a:r>
          </a:p>
          <a:p>
            <a:r>
              <a:rPr lang="en-US" dirty="0" err="1">
                <a:latin typeface="Courier"/>
                <a:cs typeface="Courier"/>
              </a:rPr>
              <a:t>getElementAt</a:t>
            </a:r>
            <a:r>
              <a:rPr lang="en-US" dirty="0">
                <a:latin typeface="Courier"/>
                <a:cs typeface="Courier"/>
              </a:rPr>
              <a:t>(</a:t>
            </a:r>
            <a:r>
              <a:rPr lang="en-US" i="1" dirty="0">
                <a:latin typeface="Courier"/>
                <a:cs typeface="Courier"/>
              </a:rPr>
              <a:t>x</a:t>
            </a:r>
            <a:r>
              <a:rPr lang="en-US" dirty="0">
                <a:latin typeface="Courier"/>
                <a:cs typeface="Courier"/>
              </a:rPr>
              <a:t>, </a:t>
            </a:r>
            <a:r>
              <a:rPr lang="en-US" i="1" dirty="0">
                <a:latin typeface="Courier"/>
                <a:cs typeface="Courier"/>
              </a:rPr>
              <a:t>y</a:t>
            </a:r>
            <a:r>
              <a:rPr lang="en-US" dirty="0">
                <a:latin typeface="Courier"/>
                <a:cs typeface="Courier"/>
              </a:rPr>
              <a:t>);</a:t>
            </a:r>
          </a:p>
          <a:p>
            <a:endParaRPr lang="en-US" dirty="0">
              <a:latin typeface="Courier"/>
              <a:cs typeface="Courier"/>
            </a:endParaRPr>
          </a:p>
          <a:p>
            <a:pPr marL="0" indent="0">
              <a:buNone/>
            </a:pPr>
            <a:r>
              <a:rPr lang="en-US" dirty="0"/>
              <a:t>New Ideas</a:t>
            </a:r>
          </a:p>
          <a:p>
            <a:r>
              <a:rPr lang="en-US" dirty="0"/>
              <a:t>The Listener Model</a:t>
            </a:r>
          </a:p>
          <a:p>
            <a:r>
              <a:rPr lang="en-US" dirty="0"/>
              <a:t>Instance Variables</a:t>
            </a:r>
          </a:p>
          <a:p>
            <a:r>
              <a:rPr lang="en-US" b="1" dirty="0">
                <a:solidFill>
                  <a:srgbClr val="660066"/>
                </a:solidFill>
                <a:latin typeface="Courier"/>
                <a:cs typeface="Courier"/>
              </a:rPr>
              <a:t>null</a:t>
            </a:r>
          </a:p>
          <a:p>
            <a:endParaRPr lang="en-US" dirty="0"/>
          </a:p>
          <a:p>
            <a:endParaRPr lang="en-US" dirty="0"/>
          </a:p>
          <a:p>
            <a:endParaRPr lang="en-US" dirty="0"/>
          </a:p>
        </p:txBody>
      </p:sp>
      <p:sp>
        <p:nvSpPr>
          <p:cNvPr id="4"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a:solidFill>
                  <a:schemeClr val="tx1"/>
                </a:solidFill>
                <a:latin typeface="Century Gothic"/>
                <a:cs typeface="Century Gothic"/>
              </a:rPr>
              <a:t>New Concepts</a:t>
            </a:r>
          </a:p>
        </p:txBody>
      </p:sp>
    </p:spTree>
    <p:extLst>
      <p:ext uri="{BB962C8B-B14F-4D97-AF65-F5344CB8AC3E}">
        <p14:creationId xmlns:p14="http://schemas.microsoft.com/office/powerpoint/2010/main" val="191285676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2"/>
          <p:cNvGrpSpPr>
            <a:grpSpLocks/>
          </p:cNvGrpSpPr>
          <p:nvPr/>
        </p:nvGrpSpPr>
        <p:grpSpPr bwMode="auto">
          <a:xfrm>
            <a:off x="228600" y="2613495"/>
            <a:ext cx="8610600" cy="2362200"/>
            <a:chOff x="96" y="1872"/>
            <a:chExt cx="5424" cy="1488"/>
          </a:xfrm>
        </p:grpSpPr>
        <p:sp>
          <p:nvSpPr>
            <p:cNvPr id="4103" name="Rectangle 6"/>
            <p:cNvSpPr>
              <a:spLocks noChangeArrowheads="1"/>
            </p:cNvSpPr>
            <p:nvPr/>
          </p:nvSpPr>
          <p:spPr bwMode="auto">
            <a:xfrm>
              <a:off x="96" y="1872"/>
              <a:ext cx="2016" cy="265"/>
            </a:xfrm>
            <a:prstGeom prst="rect">
              <a:avLst/>
            </a:prstGeom>
            <a:solidFill>
              <a:schemeClr val="bg1"/>
            </a:solidFill>
            <a:ln w="9525">
              <a:solidFill>
                <a:schemeClr val="tx1"/>
              </a:solidFill>
              <a:miter lim="800000"/>
              <a:headEnd/>
              <a:tailEnd/>
            </a:ln>
          </p:spPr>
          <p:txBody>
            <a:bodyPr wrap="none" anchor="ctr"/>
            <a:lstStyle/>
            <a:p>
              <a:pPr>
                <a:lnSpc>
                  <a:spcPct val="80000"/>
                </a:lnSpc>
              </a:pPr>
              <a:r>
                <a:rPr lang="en-US" sz="2400" b="1"/>
                <a:t>mouseClicked(</a:t>
              </a:r>
              <a:r>
                <a:rPr lang="en-US" sz="600" i="1">
                  <a:latin typeface="Times New Roman" charset="0"/>
                </a:rPr>
                <a:t> </a:t>
              </a:r>
              <a:r>
                <a:rPr lang="en-US" sz="2400" i="1">
                  <a:latin typeface="Times New Roman" charset="0"/>
                </a:rPr>
                <a:t>e</a:t>
              </a:r>
              <a:r>
                <a:rPr lang="en-US" sz="2400" b="1"/>
                <a:t>)</a:t>
              </a:r>
            </a:p>
          </p:txBody>
        </p:sp>
        <p:sp>
          <p:nvSpPr>
            <p:cNvPr id="4104" name="Rectangle 7"/>
            <p:cNvSpPr>
              <a:spLocks noChangeArrowheads="1"/>
            </p:cNvSpPr>
            <p:nvPr/>
          </p:nvSpPr>
          <p:spPr bwMode="auto">
            <a:xfrm>
              <a:off x="96" y="2131"/>
              <a:ext cx="2016" cy="266"/>
            </a:xfrm>
            <a:prstGeom prst="rect">
              <a:avLst/>
            </a:prstGeom>
            <a:solidFill>
              <a:schemeClr val="bg1"/>
            </a:solidFill>
            <a:ln w="9525">
              <a:solidFill>
                <a:schemeClr val="tx1"/>
              </a:solidFill>
              <a:miter lim="800000"/>
              <a:headEnd/>
              <a:tailEnd/>
            </a:ln>
          </p:spPr>
          <p:txBody>
            <a:bodyPr wrap="none" anchor="ctr"/>
            <a:lstStyle/>
            <a:p>
              <a:pPr>
                <a:lnSpc>
                  <a:spcPct val="80000"/>
                </a:lnSpc>
              </a:pPr>
              <a:r>
                <a:rPr lang="en-US" sz="2400" b="1"/>
                <a:t>mousePressed(</a:t>
              </a:r>
              <a:r>
                <a:rPr lang="en-US" sz="600" i="1">
                  <a:latin typeface="Times New Roman" charset="0"/>
                </a:rPr>
                <a:t> </a:t>
              </a:r>
              <a:r>
                <a:rPr lang="en-US" sz="2400" i="1">
                  <a:latin typeface="Times New Roman" charset="0"/>
                </a:rPr>
                <a:t>e</a:t>
              </a:r>
              <a:r>
                <a:rPr lang="en-US" sz="2400" b="1"/>
                <a:t>)</a:t>
              </a:r>
            </a:p>
          </p:txBody>
        </p:sp>
        <p:sp>
          <p:nvSpPr>
            <p:cNvPr id="4105" name="Rectangle 8"/>
            <p:cNvSpPr>
              <a:spLocks noChangeArrowheads="1"/>
            </p:cNvSpPr>
            <p:nvPr/>
          </p:nvSpPr>
          <p:spPr bwMode="auto">
            <a:xfrm>
              <a:off x="96" y="2389"/>
              <a:ext cx="2016" cy="266"/>
            </a:xfrm>
            <a:prstGeom prst="rect">
              <a:avLst/>
            </a:prstGeom>
            <a:solidFill>
              <a:schemeClr val="bg1"/>
            </a:solidFill>
            <a:ln w="9525">
              <a:solidFill>
                <a:schemeClr val="tx1"/>
              </a:solidFill>
              <a:miter lim="800000"/>
              <a:headEnd/>
              <a:tailEnd/>
            </a:ln>
          </p:spPr>
          <p:txBody>
            <a:bodyPr wrap="none" anchor="ctr"/>
            <a:lstStyle/>
            <a:p>
              <a:pPr>
                <a:lnSpc>
                  <a:spcPct val="80000"/>
                </a:lnSpc>
              </a:pPr>
              <a:r>
                <a:rPr lang="en-US" sz="2400" b="1"/>
                <a:t>mouseReleased(</a:t>
              </a:r>
              <a:r>
                <a:rPr lang="en-US" sz="2400" i="1">
                  <a:latin typeface="Times New Roman" charset="0"/>
                </a:rPr>
                <a:t>e</a:t>
              </a:r>
              <a:r>
                <a:rPr lang="en-US" sz="2400" b="1"/>
                <a:t>)</a:t>
              </a:r>
            </a:p>
          </p:txBody>
        </p:sp>
        <p:sp>
          <p:nvSpPr>
            <p:cNvPr id="4106" name="Rectangle 9"/>
            <p:cNvSpPr>
              <a:spLocks noChangeArrowheads="1"/>
            </p:cNvSpPr>
            <p:nvPr/>
          </p:nvSpPr>
          <p:spPr bwMode="auto">
            <a:xfrm>
              <a:off x="96" y="2647"/>
              <a:ext cx="2016" cy="266"/>
            </a:xfrm>
            <a:prstGeom prst="rect">
              <a:avLst/>
            </a:prstGeom>
            <a:solidFill>
              <a:schemeClr val="bg1"/>
            </a:solidFill>
            <a:ln w="9525">
              <a:solidFill>
                <a:schemeClr val="tx1"/>
              </a:solidFill>
              <a:miter lim="800000"/>
              <a:headEnd/>
              <a:tailEnd/>
            </a:ln>
          </p:spPr>
          <p:txBody>
            <a:bodyPr wrap="none" anchor="ctr"/>
            <a:lstStyle/>
            <a:p>
              <a:pPr>
                <a:lnSpc>
                  <a:spcPct val="80000"/>
                </a:lnSpc>
              </a:pPr>
              <a:r>
                <a:rPr lang="en-US" sz="2400" b="1"/>
                <a:t>mouseMoved(</a:t>
              </a:r>
              <a:r>
                <a:rPr lang="en-US" sz="2400" i="1">
                  <a:latin typeface="Times New Roman" charset="0"/>
                </a:rPr>
                <a:t>e</a:t>
              </a:r>
              <a:r>
                <a:rPr lang="en-US" sz="2400" b="1"/>
                <a:t>)</a:t>
              </a:r>
            </a:p>
          </p:txBody>
        </p:sp>
        <p:sp>
          <p:nvSpPr>
            <p:cNvPr id="4107" name="Rectangle 10"/>
            <p:cNvSpPr>
              <a:spLocks noChangeArrowheads="1"/>
            </p:cNvSpPr>
            <p:nvPr/>
          </p:nvSpPr>
          <p:spPr bwMode="auto">
            <a:xfrm>
              <a:off x="96" y="2903"/>
              <a:ext cx="2016" cy="457"/>
            </a:xfrm>
            <a:prstGeom prst="rect">
              <a:avLst/>
            </a:prstGeom>
            <a:solidFill>
              <a:schemeClr val="bg1"/>
            </a:solidFill>
            <a:ln w="9525">
              <a:solidFill>
                <a:schemeClr val="tx1"/>
              </a:solidFill>
              <a:miter lim="800000"/>
              <a:headEnd/>
              <a:tailEnd/>
            </a:ln>
          </p:spPr>
          <p:txBody>
            <a:bodyPr wrap="none" anchor="ctr"/>
            <a:lstStyle/>
            <a:p>
              <a:pPr>
                <a:lnSpc>
                  <a:spcPct val="80000"/>
                </a:lnSpc>
              </a:pPr>
              <a:r>
                <a:rPr lang="en-US" sz="2400" b="1"/>
                <a:t>mouseDragged(</a:t>
              </a:r>
              <a:r>
                <a:rPr lang="en-US" sz="2400" i="1">
                  <a:latin typeface="Times New Roman" charset="0"/>
                </a:rPr>
                <a:t>e</a:t>
              </a:r>
              <a:r>
                <a:rPr lang="en-US" sz="2400" b="1"/>
                <a:t>)</a:t>
              </a:r>
            </a:p>
          </p:txBody>
        </p:sp>
        <p:sp>
          <p:nvSpPr>
            <p:cNvPr id="4108" name="Rectangle 12"/>
            <p:cNvSpPr>
              <a:spLocks noChangeArrowheads="1"/>
            </p:cNvSpPr>
            <p:nvPr/>
          </p:nvSpPr>
          <p:spPr bwMode="auto">
            <a:xfrm>
              <a:off x="2112" y="1872"/>
              <a:ext cx="3408" cy="265"/>
            </a:xfrm>
            <a:prstGeom prst="rect">
              <a:avLst/>
            </a:prstGeom>
            <a:solidFill>
              <a:schemeClr val="bg1"/>
            </a:solidFill>
            <a:ln w="9525">
              <a:solidFill>
                <a:schemeClr val="tx1"/>
              </a:solidFill>
              <a:miter lim="800000"/>
              <a:headEnd/>
              <a:tailEnd/>
            </a:ln>
          </p:spPr>
          <p:txBody>
            <a:bodyPr wrap="none" anchor="ctr"/>
            <a:lstStyle/>
            <a:p>
              <a:pPr>
                <a:lnSpc>
                  <a:spcPct val="85000"/>
                </a:lnSpc>
              </a:pPr>
              <a:r>
                <a:rPr lang="en-US" sz="2400">
                  <a:latin typeface="Times New Roman" charset="0"/>
                </a:rPr>
                <a:t>Called when the user clicks the mouse</a:t>
              </a:r>
            </a:p>
          </p:txBody>
        </p:sp>
        <p:sp>
          <p:nvSpPr>
            <p:cNvPr id="4109" name="Rectangle 13"/>
            <p:cNvSpPr>
              <a:spLocks noChangeArrowheads="1"/>
            </p:cNvSpPr>
            <p:nvPr/>
          </p:nvSpPr>
          <p:spPr bwMode="auto">
            <a:xfrm>
              <a:off x="2112" y="2131"/>
              <a:ext cx="3408" cy="266"/>
            </a:xfrm>
            <a:prstGeom prst="rect">
              <a:avLst/>
            </a:prstGeom>
            <a:solidFill>
              <a:schemeClr val="bg1"/>
            </a:solidFill>
            <a:ln w="9525">
              <a:solidFill>
                <a:schemeClr val="tx1"/>
              </a:solidFill>
              <a:miter lim="800000"/>
              <a:headEnd/>
              <a:tailEnd/>
            </a:ln>
          </p:spPr>
          <p:txBody>
            <a:bodyPr wrap="none" anchor="ctr"/>
            <a:lstStyle/>
            <a:p>
              <a:pPr>
                <a:lnSpc>
                  <a:spcPct val="85000"/>
                </a:lnSpc>
              </a:pPr>
              <a:r>
                <a:rPr lang="en-US" sz="2400">
                  <a:latin typeface="Times New Roman" charset="0"/>
                </a:rPr>
                <a:t>Called when the mouse button is pressed</a:t>
              </a:r>
            </a:p>
          </p:txBody>
        </p:sp>
        <p:sp>
          <p:nvSpPr>
            <p:cNvPr id="4110" name="Rectangle 14"/>
            <p:cNvSpPr>
              <a:spLocks noChangeArrowheads="1"/>
            </p:cNvSpPr>
            <p:nvPr/>
          </p:nvSpPr>
          <p:spPr bwMode="auto">
            <a:xfrm>
              <a:off x="2112" y="2389"/>
              <a:ext cx="3408" cy="266"/>
            </a:xfrm>
            <a:prstGeom prst="rect">
              <a:avLst/>
            </a:prstGeom>
            <a:solidFill>
              <a:schemeClr val="bg1"/>
            </a:solidFill>
            <a:ln w="9525">
              <a:solidFill>
                <a:schemeClr val="tx1"/>
              </a:solidFill>
              <a:miter lim="800000"/>
              <a:headEnd/>
              <a:tailEnd/>
            </a:ln>
          </p:spPr>
          <p:txBody>
            <a:bodyPr wrap="none" anchor="ctr"/>
            <a:lstStyle/>
            <a:p>
              <a:pPr>
                <a:lnSpc>
                  <a:spcPct val="85000"/>
                </a:lnSpc>
              </a:pPr>
              <a:r>
                <a:rPr lang="en-US" sz="2400">
                  <a:latin typeface="Times New Roman" charset="0"/>
                </a:rPr>
                <a:t>Called when the mouse button is released</a:t>
              </a:r>
            </a:p>
          </p:txBody>
        </p:sp>
        <p:sp>
          <p:nvSpPr>
            <p:cNvPr id="4111" name="Rectangle 15"/>
            <p:cNvSpPr>
              <a:spLocks noChangeArrowheads="1"/>
            </p:cNvSpPr>
            <p:nvPr/>
          </p:nvSpPr>
          <p:spPr bwMode="auto">
            <a:xfrm>
              <a:off x="2112" y="2647"/>
              <a:ext cx="3408" cy="266"/>
            </a:xfrm>
            <a:prstGeom prst="rect">
              <a:avLst/>
            </a:prstGeom>
            <a:solidFill>
              <a:schemeClr val="bg1"/>
            </a:solidFill>
            <a:ln w="9525">
              <a:solidFill>
                <a:schemeClr val="tx1"/>
              </a:solidFill>
              <a:miter lim="800000"/>
              <a:headEnd/>
              <a:tailEnd/>
            </a:ln>
          </p:spPr>
          <p:txBody>
            <a:bodyPr wrap="none" anchor="ctr"/>
            <a:lstStyle/>
            <a:p>
              <a:pPr>
                <a:lnSpc>
                  <a:spcPct val="85000"/>
                </a:lnSpc>
              </a:pPr>
              <a:r>
                <a:rPr lang="en-US" sz="2400">
                  <a:latin typeface="Times New Roman" charset="0"/>
                </a:rPr>
                <a:t>Called when the user moves the mouse </a:t>
              </a:r>
            </a:p>
          </p:txBody>
        </p:sp>
        <p:sp>
          <p:nvSpPr>
            <p:cNvPr id="4112" name="Rectangle 16"/>
            <p:cNvSpPr>
              <a:spLocks noChangeArrowheads="1"/>
            </p:cNvSpPr>
            <p:nvPr/>
          </p:nvSpPr>
          <p:spPr bwMode="auto">
            <a:xfrm>
              <a:off x="2112" y="2903"/>
              <a:ext cx="3408" cy="457"/>
            </a:xfrm>
            <a:prstGeom prst="rect">
              <a:avLst/>
            </a:prstGeom>
            <a:solidFill>
              <a:schemeClr val="bg1"/>
            </a:solidFill>
            <a:ln w="9525">
              <a:solidFill>
                <a:schemeClr val="tx1"/>
              </a:solidFill>
              <a:miter lim="800000"/>
              <a:headEnd/>
              <a:tailEnd/>
            </a:ln>
          </p:spPr>
          <p:txBody>
            <a:bodyPr wrap="none" anchor="ctr"/>
            <a:lstStyle/>
            <a:p>
              <a:pPr>
                <a:lnSpc>
                  <a:spcPct val="85000"/>
                </a:lnSpc>
              </a:pPr>
              <a:r>
                <a:rPr lang="en-US" sz="2400">
                  <a:latin typeface="Times New Roman" charset="0"/>
                </a:rPr>
                <a:t>Called when the mouse is dragged with </a:t>
              </a:r>
            </a:p>
            <a:p>
              <a:pPr>
                <a:lnSpc>
                  <a:spcPct val="85000"/>
                </a:lnSpc>
              </a:pPr>
              <a:r>
                <a:rPr lang="en-US" sz="2400">
                  <a:latin typeface="Times New Roman" charset="0"/>
                </a:rPr>
                <a:t>the button down</a:t>
              </a:r>
            </a:p>
          </p:txBody>
        </p:sp>
      </p:grpSp>
      <p:sp>
        <p:nvSpPr>
          <p:cNvPr id="309265" name="Rectangle 17"/>
          <p:cNvSpPr>
            <a:spLocks noChangeArrowheads="1"/>
          </p:cNvSpPr>
          <p:nvPr/>
        </p:nvSpPr>
        <p:spPr bwMode="auto">
          <a:xfrm>
            <a:off x="101600" y="5486400"/>
            <a:ext cx="8585200" cy="914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342900" indent="-342900">
              <a:lnSpc>
                <a:spcPct val="85000"/>
              </a:lnSpc>
              <a:spcAft>
                <a:spcPct val="50000"/>
              </a:spcAft>
              <a:buSzPct val="100000"/>
            </a:pPr>
            <a:r>
              <a:rPr lang="en-US" sz="2800">
                <a:latin typeface="Times New Roman" charset="0"/>
              </a:rPr>
              <a:t>	The parameter </a:t>
            </a:r>
            <a:r>
              <a:rPr lang="en-US" sz="2800" i="1">
                <a:latin typeface="Times New Roman" charset="0"/>
              </a:rPr>
              <a:t>e</a:t>
            </a:r>
            <a:r>
              <a:rPr lang="en-US" sz="2800">
                <a:latin typeface="Times New Roman" charset="0"/>
              </a:rPr>
              <a:t> is </a:t>
            </a:r>
            <a:r>
              <a:rPr lang="en-US" sz="2600" b="1"/>
              <a:t>MouseEvent</a:t>
            </a:r>
            <a:r>
              <a:rPr lang="en-US" sz="2800">
                <a:latin typeface="Times New Roman" charset="0"/>
              </a:rPr>
              <a:t> object, which provides more data about event, such as the location of mouse.  </a:t>
            </a:r>
          </a:p>
        </p:txBody>
      </p:sp>
      <p:sp>
        <p:nvSpPr>
          <p:cNvPr id="4101" name="Rectangle 18"/>
          <p:cNvSpPr>
            <a:spLocks noChangeArrowheads="1"/>
          </p:cNvSpPr>
          <p:nvPr/>
        </p:nvSpPr>
        <p:spPr bwMode="auto">
          <a:xfrm>
            <a:off x="482600" y="1155700"/>
            <a:ext cx="8356600" cy="15875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342900" indent="-342900"/>
            <a:r>
              <a:rPr lang="en-US" sz="2800" dirty="0">
                <a:latin typeface="Times New Roman" charset="0"/>
              </a:rPr>
              <a:t>1.	</a:t>
            </a:r>
            <a:r>
              <a:rPr lang="en-US" sz="2400" dirty="0"/>
              <a:t>The </a:t>
            </a:r>
            <a:r>
              <a:rPr lang="en-US" sz="2400" b="1" dirty="0"/>
              <a:t>run</a:t>
            </a:r>
            <a:r>
              <a:rPr lang="en-US" sz="2800" dirty="0">
                <a:latin typeface="Times New Roman" charset="0"/>
              </a:rPr>
              <a:t> method should call </a:t>
            </a:r>
            <a:r>
              <a:rPr lang="en-US" sz="2400" b="1" dirty="0" err="1"/>
              <a:t>addMouseListeners</a:t>
            </a:r>
            <a:endParaRPr lang="en-US" sz="2800" dirty="0">
              <a:latin typeface="Times New Roman" charset="0"/>
            </a:endParaRPr>
          </a:p>
          <a:p>
            <a:pPr marL="342900" indent="-342900"/>
            <a:r>
              <a:rPr lang="en-US" sz="2800" dirty="0">
                <a:latin typeface="Times New Roman" charset="0"/>
              </a:rPr>
              <a:t>2.	Write definitions of any listener methods needed</a:t>
            </a:r>
          </a:p>
        </p:txBody>
      </p:sp>
      <p:sp>
        <p:nvSpPr>
          <p:cNvPr id="4102" name="Text Box 21"/>
          <p:cNvSpPr txBox="1">
            <a:spLocks noChangeArrowheads="1"/>
          </p:cNvSpPr>
          <p:nvPr/>
        </p:nvSpPr>
        <p:spPr bwMode="auto">
          <a:xfrm>
            <a:off x="0" y="6521450"/>
            <a:ext cx="4948238" cy="336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a:spAutoFit/>
          </a:bodyPr>
          <a:lstStyle>
            <a:lvl1pPr>
              <a:defRPr sz="1600">
                <a:solidFill>
                  <a:schemeClr val="tx1"/>
                </a:solidFill>
                <a:latin typeface="Courier New" charset="0"/>
                <a:ea typeface="ＭＳ Ｐゴシック" charset="0"/>
              </a:defRPr>
            </a:lvl1pPr>
            <a:lvl2pPr marL="742950" indent="-285750">
              <a:defRPr sz="1600">
                <a:solidFill>
                  <a:schemeClr val="tx1"/>
                </a:solidFill>
                <a:latin typeface="Courier New" charset="0"/>
                <a:ea typeface="ＭＳ Ｐゴシック" charset="0"/>
              </a:defRPr>
            </a:lvl2pPr>
            <a:lvl3pPr marL="1143000" indent="-228600">
              <a:defRPr sz="1600">
                <a:solidFill>
                  <a:schemeClr val="tx1"/>
                </a:solidFill>
                <a:latin typeface="Courier New" charset="0"/>
                <a:ea typeface="ＭＳ Ｐゴシック" charset="0"/>
              </a:defRPr>
            </a:lvl3pPr>
            <a:lvl4pPr marL="1600200" indent="-228600">
              <a:defRPr sz="1600">
                <a:solidFill>
                  <a:schemeClr val="tx1"/>
                </a:solidFill>
                <a:latin typeface="Courier New" charset="0"/>
                <a:ea typeface="ＭＳ Ｐゴシック" charset="0"/>
              </a:defRPr>
            </a:lvl4pPr>
            <a:lvl5pPr marL="2057400" indent="-228600">
              <a:defRPr sz="1600">
                <a:solidFill>
                  <a:schemeClr val="tx1"/>
                </a:solidFill>
                <a:latin typeface="Courier New" charset="0"/>
                <a:ea typeface="ＭＳ Ｐゴシック" charset="0"/>
              </a:defRPr>
            </a:lvl5pPr>
            <a:lvl6pPr marL="2514600" indent="-228600" eaLnBrk="0" fontAlgn="base" hangingPunct="0">
              <a:spcBef>
                <a:spcPct val="0"/>
              </a:spcBef>
              <a:spcAft>
                <a:spcPct val="0"/>
              </a:spcAft>
              <a:defRPr sz="1600">
                <a:solidFill>
                  <a:schemeClr val="tx1"/>
                </a:solidFill>
                <a:latin typeface="Courier New" charset="0"/>
                <a:ea typeface="ＭＳ Ｐゴシック" charset="0"/>
              </a:defRPr>
            </a:lvl6pPr>
            <a:lvl7pPr marL="2971800" indent="-228600" eaLnBrk="0" fontAlgn="base" hangingPunct="0">
              <a:spcBef>
                <a:spcPct val="0"/>
              </a:spcBef>
              <a:spcAft>
                <a:spcPct val="0"/>
              </a:spcAft>
              <a:defRPr sz="1600">
                <a:solidFill>
                  <a:schemeClr val="tx1"/>
                </a:solidFill>
                <a:latin typeface="Courier New" charset="0"/>
                <a:ea typeface="ＭＳ Ｐゴシック" charset="0"/>
              </a:defRPr>
            </a:lvl7pPr>
            <a:lvl8pPr marL="3429000" indent="-228600" eaLnBrk="0" fontAlgn="base" hangingPunct="0">
              <a:spcBef>
                <a:spcPct val="0"/>
              </a:spcBef>
              <a:spcAft>
                <a:spcPct val="0"/>
              </a:spcAft>
              <a:defRPr sz="1600">
                <a:solidFill>
                  <a:schemeClr val="tx1"/>
                </a:solidFill>
                <a:latin typeface="Courier New" charset="0"/>
                <a:ea typeface="ＭＳ Ｐゴシック" charset="0"/>
              </a:defRPr>
            </a:lvl8pPr>
            <a:lvl9pPr marL="3886200" indent="-228600" eaLnBrk="0" fontAlgn="base" hangingPunct="0">
              <a:spcBef>
                <a:spcPct val="0"/>
              </a:spcBef>
              <a:spcAft>
                <a:spcPct val="0"/>
              </a:spcAft>
              <a:defRPr sz="1600">
                <a:solidFill>
                  <a:schemeClr val="tx1"/>
                </a:solidFill>
                <a:latin typeface="Courier New" charset="0"/>
                <a:ea typeface="ＭＳ Ｐゴシック" charset="0"/>
              </a:defRPr>
            </a:lvl9pPr>
          </a:lstStyle>
          <a:p>
            <a:pPr>
              <a:spcBef>
                <a:spcPct val="50000"/>
              </a:spcBef>
            </a:pPr>
            <a:r>
              <a:rPr lang="en-US" i="1">
                <a:latin typeface="Times New Roman" charset="0"/>
              </a:rPr>
              <a:t>Using portions of slides by Eric Roberts</a:t>
            </a:r>
          </a:p>
        </p:txBody>
      </p:sp>
      <p:sp>
        <p:nvSpPr>
          <p:cNvPr id="18"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a:solidFill>
                  <a:schemeClr val="tx1"/>
                </a:solidFill>
                <a:latin typeface="Century Gothic"/>
                <a:cs typeface="Century Gothic"/>
              </a:rPr>
              <a:t>Responding to Mouse Events</a:t>
            </a:r>
          </a:p>
        </p:txBody>
      </p:sp>
    </p:spTree>
    <p:extLst>
      <p:ext uri="{BB962C8B-B14F-4D97-AF65-F5344CB8AC3E}">
        <p14:creationId xmlns:p14="http://schemas.microsoft.com/office/powerpoint/2010/main" val="40232909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092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9265"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5"/>
          <p:cNvSpPr>
            <a:spLocks noChangeArrowheads="1"/>
          </p:cNvSpPr>
          <p:nvPr/>
        </p:nvSpPr>
        <p:spPr bwMode="auto">
          <a:xfrm>
            <a:off x="304800" y="2600920"/>
            <a:ext cx="3048000" cy="465138"/>
          </a:xfrm>
          <a:prstGeom prst="rect">
            <a:avLst/>
          </a:prstGeom>
          <a:solidFill>
            <a:schemeClr val="bg1"/>
          </a:solidFill>
          <a:ln w="9525">
            <a:solidFill>
              <a:schemeClr val="tx1"/>
            </a:solidFill>
            <a:miter lim="800000"/>
            <a:headEnd/>
            <a:tailEnd/>
          </a:ln>
        </p:spPr>
        <p:txBody>
          <a:bodyPr wrap="none" anchor="ctr"/>
          <a:lstStyle/>
          <a:p>
            <a:pPr>
              <a:lnSpc>
                <a:spcPct val="80000"/>
              </a:lnSpc>
            </a:pPr>
            <a:r>
              <a:rPr lang="en-US" sz="2400" b="1"/>
              <a:t>keyPressed(</a:t>
            </a:r>
            <a:r>
              <a:rPr lang="en-US" sz="600" i="1">
                <a:latin typeface="Times New Roman" charset="0"/>
              </a:rPr>
              <a:t> </a:t>
            </a:r>
            <a:r>
              <a:rPr lang="en-US" sz="2400" i="1">
                <a:latin typeface="Times New Roman" charset="0"/>
              </a:rPr>
              <a:t>e</a:t>
            </a:r>
            <a:r>
              <a:rPr lang="en-US" sz="2400" b="1"/>
              <a:t>)</a:t>
            </a:r>
          </a:p>
        </p:txBody>
      </p:sp>
      <p:sp>
        <p:nvSpPr>
          <p:cNvPr id="5124" name="Rectangle 6"/>
          <p:cNvSpPr>
            <a:spLocks noChangeArrowheads="1"/>
          </p:cNvSpPr>
          <p:nvPr/>
        </p:nvSpPr>
        <p:spPr bwMode="auto">
          <a:xfrm>
            <a:off x="304800" y="3054945"/>
            <a:ext cx="3048000" cy="465138"/>
          </a:xfrm>
          <a:prstGeom prst="rect">
            <a:avLst/>
          </a:prstGeom>
          <a:solidFill>
            <a:schemeClr val="bg1"/>
          </a:solidFill>
          <a:ln w="9525">
            <a:solidFill>
              <a:schemeClr val="tx1"/>
            </a:solidFill>
            <a:miter lim="800000"/>
            <a:headEnd/>
            <a:tailEnd/>
          </a:ln>
        </p:spPr>
        <p:txBody>
          <a:bodyPr wrap="none" anchor="ctr"/>
          <a:lstStyle/>
          <a:p>
            <a:pPr>
              <a:lnSpc>
                <a:spcPct val="80000"/>
              </a:lnSpc>
            </a:pPr>
            <a:r>
              <a:rPr lang="en-US" sz="2400" b="1"/>
              <a:t>keyReleased(</a:t>
            </a:r>
            <a:r>
              <a:rPr lang="en-US" sz="600" i="1">
                <a:latin typeface="Times New Roman" charset="0"/>
              </a:rPr>
              <a:t> </a:t>
            </a:r>
            <a:r>
              <a:rPr lang="en-US" sz="2400" i="1">
                <a:latin typeface="Times New Roman" charset="0"/>
              </a:rPr>
              <a:t>e</a:t>
            </a:r>
            <a:r>
              <a:rPr lang="en-US" sz="2400" b="1"/>
              <a:t>)</a:t>
            </a:r>
          </a:p>
        </p:txBody>
      </p:sp>
      <p:sp>
        <p:nvSpPr>
          <p:cNvPr id="5125" name="Rectangle 7"/>
          <p:cNvSpPr>
            <a:spLocks noChangeArrowheads="1"/>
          </p:cNvSpPr>
          <p:nvPr/>
        </p:nvSpPr>
        <p:spPr bwMode="auto">
          <a:xfrm>
            <a:off x="304800" y="3507383"/>
            <a:ext cx="3048000" cy="998537"/>
          </a:xfrm>
          <a:prstGeom prst="rect">
            <a:avLst/>
          </a:prstGeom>
          <a:solidFill>
            <a:schemeClr val="bg1"/>
          </a:solidFill>
          <a:ln w="9525">
            <a:solidFill>
              <a:schemeClr val="tx1"/>
            </a:solidFill>
            <a:miter lim="800000"/>
            <a:headEnd/>
            <a:tailEnd/>
          </a:ln>
        </p:spPr>
        <p:txBody>
          <a:bodyPr wrap="none" anchor="ctr"/>
          <a:lstStyle/>
          <a:p>
            <a:pPr>
              <a:lnSpc>
                <a:spcPct val="80000"/>
              </a:lnSpc>
            </a:pPr>
            <a:r>
              <a:rPr lang="en-US" sz="2400" b="1"/>
              <a:t>keyTyped(</a:t>
            </a:r>
            <a:r>
              <a:rPr lang="en-US" sz="2400" i="1">
                <a:latin typeface="Times New Roman" charset="0"/>
              </a:rPr>
              <a:t>e</a:t>
            </a:r>
            <a:r>
              <a:rPr lang="en-US" sz="2400" b="1"/>
              <a:t>)</a:t>
            </a:r>
          </a:p>
        </p:txBody>
      </p:sp>
      <p:sp>
        <p:nvSpPr>
          <p:cNvPr id="5126" name="Rectangle 8"/>
          <p:cNvSpPr>
            <a:spLocks noChangeArrowheads="1"/>
          </p:cNvSpPr>
          <p:nvPr/>
        </p:nvSpPr>
        <p:spPr bwMode="auto">
          <a:xfrm>
            <a:off x="3352800" y="2600920"/>
            <a:ext cx="5410200" cy="465138"/>
          </a:xfrm>
          <a:prstGeom prst="rect">
            <a:avLst/>
          </a:prstGeom>
          <a:solidFill>
            <a:schemeClr val="bg1"/>
          </a:solidFill>
          <a:ln w="9525">
            <a:solidFill>
              <a:schemeClr val="tx1"/>
            </a:solidFill>
            <a:miter lim="800000"/>
            <a:headEnd/>
            <a:tailEnd/>
          </a:ln>
        </p:spPr>
        <p:txBody>
          <a:bodyPr wrap="none" anchor="ctr"/>
          <a:lstStyle/>
          <a:p>
            <a:pPr>
              <a:lnSpc>
                <a:spcPct val="85000"/>
              </a:lnSpc>
            </a:pPr>
            <a:r>
              <a:rPr lang="en-US" sz="2400">
                <a:latin typeface="Times New Roman" charset="0"/>
              </a:rPr>
              <a:t>Called when the user presses a key</a:t>
            </a:r>
          </a:p>
        </p:txBody>
      </p:sp>
      <p:sp>
        <p:nvSpPr>
          <p:cNvPr id="5127" name="Rectangle 9"/>
          <p:cNvSpPr>
            <a:spLocks noChangeArrowheads="1"/>
          </p:cNvSpPr>
          <p:nvPr/>
        </p:nvSpPr>
        <p:spPr bwMode="auto">
          <a:xfrm>
            <a:off x="3352800" y="3054945"/>
            <a:ext cx="5410200" cy="465138"/>
          </a:xfrm>
          <a:prstGeom prst="rect">
            <a:avLst/>
          </a:prstGeom>
          <a:solidFill>
            <a:schemeClr val="bg1"/>
          </a:solidFill>
          <a:ln w="9525">
            <a:solidFill>
              <a:schemeClr val="tx1"/>
            </a:solidFill>
            <a:miter lim="800000"/>
            <a:headEnd/>
            <a:tailEnd/>
          </a:ln>
        </p:spPr>
        <p:txBody>
          <a:bodyPr wrap="none" anchor="ctr"/>
          <a:lstStyle/>
          <a:p>
            <a:pPr>
              <a:lnSpc>
                <a:spcPct val="85000"/>
              </a:lnSpc>
            </a:pPr>
            <a:r>
              <a:rPr lang="en-US" sz="2400">
                <a:latin typeface="Times New Roman" charset="0"/>
              </a:rPr>
              <a:t>Called when the key comes back up</a:t>
            </a:r>
          </a:p>
        </p:txBody>
      </p:sp>
      <p:sp>
        <p:nvSpPr>
          <p:cNvPr id="5128" name="Rectangle 10"/>
          <p:cNvSpPr>
            <a:spLocks noChangeArrowheads="1"/>
          </p:cNvSpPr>
          <p:nvPr/>
        </p:nvSpPr>
        <p:spPr bwMode="auto">
          <a:xfrm>
            <a:off x="3352800" y="3507383"/>
            <a:ext cx="5410200" cy="998537"/>
          </a:xfrm>
          <a:prstGeom prst="rect">
            <a:avLst/>
          </a:prstGeom>
          <a:solidFill>
            <a:schemeClr val="bg1"/>
          </a:solidFill>
          <a:ln w="9525">
            <a:solidFill>
              <a:schemeClr val="tx1"/>
            </a:solidFill>
            <a:miter lim="800000"/>
            <a:headEnd/>
            <a:tailEnd/>
          </a:ln>
        </p:spPr>
        <p:txBody>
          <a:bodyPr wrap="none" anchor="ctr"/>
          <a:lstStyle/>
          <a:p>
            <a:pPr>
              <a:lnSpc>
                <a:spcPct val="85000"/>
              </a:lnSpc>
            </a:pPr>
            <a:r>
              <a:rPr lang="en-US" sz="2400">
                <a:latin typeface="Times New Roman" charset="0"/>
              </a:rPr>
              <a:t>Called when the user types </a:t>
            </a:r>
          </a:p>
          <a:p>
            <a:pPr>
              <a:lnSpc>
                <a:spcPct val="85000"/>
              </a:lnSpc>
            </a:pPr>
            <a:r>
              <a:rPr lang="en-US" sz="2400">
                <a:latin typeface="Times New Roman" charset="0"/>
              </a:rPr>
              <a:t>(presses and releases) a key</a:t>
            </a:r>
          </a:p>
        </p:txBody>
      </p:sp>
      <p:sp>
        <p:nvSpPr>
          <p:cNvPr id="5129" name="Rectangle 11"/>
          <p:cNvSpPr>
            <a:spLocks noChangeArrowheads="1"/>
          </p:cNvSpPr>
          <p:nvPr/>
        </p:nvSpPr>
        <p:spPr bwMode="auto">
          <a:xfrm>
            <a:off x="482600" y="4914900"/>
            <a:ext cx="8128000" cy="914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342900" indent="-342900">
              <a:lnSpc>
                <a:spcPct val="85000"/>
              </a:lnSpc>
              <a:spcAft>
                <a:spcPct val="50000"/>
              </a:spcAft>
              <a:buSzPct val="100000"/>
            </a:pPr>
            <a:r>
              <a:rPr lang="en-US" sz="2800">
                <a:latin typeface="Times New Roman" charset="0"/>
              </a:rPr>
              <a:t>	The parameter </a:t>
            </a:r>
            <a:r>
              <a:rPr lang="en-US" sz="2800" i="1">
                <a:latin typeface="Times New Roman" charset="0"/>
              </a:rPr>
              <a:t>e</a:t>
            </a:r>
            <a:r>
              <a:rPr lang="en-US" sz="2800">
                <a:latin typeface="Times New Roman" charset="0"/>
              </a:rPr>
              <a:t> is a </a:t>
            </a:r>
            <a:r>
              <a:rPr lang="en-US" sz="2600" b="1"/>
              <a:t>KeyEvent</a:t>
            </a:r>
            <a:r>
              <a:rPr lang="en-US" sz="2800">
                <a:latin typeface="Times New Roman" charset="0"/>
              </a:rPr>
              <a:t> object, which indicates which key is involved.</a:t>
            </a:r>
          </a:p>
        </p:txBody>
      </p:sp>
      <p:sp>
        <p:nvSpPr>
          <p:cNvPr id="5130" name="Rectangle 15"/>
          <p:cNvSpPr>
            <a:spLocks noChangeArrowheads="1"/>
          </p:cNvSpPr>
          <p:nvPr/>
        </p:nvSpPr>
        <p:spPr bwMode="auto">
          <a:xfrm>
            <a:off x="482600" y="1155700"/>
            <a:ext cx="8356600" cy="15875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342900" indent="-342900"/>
            <a:r>
              <a:rPr lang="en-US" sz="2800" dirty="0">
                <a:latin typeface="Times New Roman" charset="0"/>
              </a:rPr>
              <a:t>1.	The </a:t>
            </a:r>
            <a:r>
              <a:rPr lang="en-US" sz="2400" b="1" dirty="0"/>
              <a:t>run</a:t>
            </a:r>
            <a:r>
              <a:rPr lang="en-US" sz="2800" dirty="0">
                <a:latin typeface="Times New Roman" charset="0"/>
              </a:rPr>
              <a:t> method should call </a:t>
            </a:r>
            <a:r>
              <a:rPr lang="en-US" sz="2400" b="1" dirty="0" err="1"/>
              <a:t>addKeyListeners</a:t>
            </a:r>
            <a:endParaRPr lang="en-US" sz="2800" dirty="0">
              <a:latin typeface="Times New Roman" charset="0"/>
            </a:endParaRPr>
          </a:p>
          <a:p>
            <a:pPr marL="342900" indent="-342900"/>
            <a:r>
              <a:rPr lang="en-US" sz="2800" dirty="0">
                <a:latin typeface="Times New Roman" charset="0"/>
              </a:rPr>
              <a:t>2.	Write definitions of any listener methods needed</a:t>
            </a:r>
          </a:p>
        </p:txBody>
      </p:sp>
      <p:sp>
        <p:nvSpPr>
          <p:cNvPr id="5131" name="Text Box 18"/>
          <p:cNvSpPr txBox="1">
            <a:spLocks noChangeArrowheads="1"/>
          </p:cNvSpPr>
          <p:nvPr/>
        </p:nvSpPr>
        <p:spPr bwMode="auto">
          <a:xfrm>
            <a:off x="0" y="6521450"/>
            <a:ext cx="4948238" cy="336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a:spAutoFit/>
          </a:bodyPr>
          <a:lstStyle>
            <a:lvl1pPr>
              <a:defRPr sz="1600">
                <a:solidFill>
                  <a:schemeClr val="tx1"/>
                </a:solidFill>
                <a:latin typeface="Courier New" charset="0"/>
                <a:ea typeface="ＭＳ Ｐゴシック" charset="0"/>
              </a:defRPr>
            </a:lvl1pPr>
            <a:lvl2pPr marL="742950" indent="-285750">
              <a:defRPr sz="1600">
                <a:solidFill>
                  <a:schemeClr val="tx1"/>
                </a:solidFill>
                <a:latin typeface="Courier New" charset="0"/>
                <a:ea typeface="ＭＳ Ｐゴシック" charset="0"/>
              </a:defRPr>
            </a:lvl2pPr>
            <a:lvl3pPr marL="1143000" indent="-228600">
              <a:defRPr sz="1600">
                <a:solidFill>
                  <a:schemeClr val="tx1"/>
                </a:solidFill>
                <a:latin typeface="Courier New" charset="0"/>
                <a:ea typeface="ＭＳ Ｐゴシック" charset="0"/>
              </a:defRPr>
            </a:lvl3pPr>
            <a:lvl4pPr marL="1600200" indent="-228600">
              <a:defRPr sz="1600">
                <a:solidFill>
                  <a:schemeClr val="tx1"/>
                </a:solidFill>
                <a:latin typeface="Courier New" charset="0"/>
                <a:ea typeface="ＭＳ Ｐゴシック" charset="0"/>
              </a:defRPr>
            </a:lvl4pPr>
            <a:lvl5pPr marL="2057400" indent="-228600">
              <a:defRPr sz="1600">
                <a:solidFill>
                  <a:schemeClr val="tx1"/>
                </a:solidFill>
                <a:latin typeface="Courier New" charset="0"/>
                <a:ea typeface="ＭＳ Ｐゴシック" charset="0"/>
              </a:defRPr>
            </a:lvl5pPr>
            <a:lvl6pPr marL="2514600" indent="-228600" eaLnBrk="0" fontAlgn="base" hangingPunct="0">
              <a:spcBef>
                <a:spcPct val="0"/>
              </a:spcBef>
              <a:spcAft>
                <a:spcPct val="0"/>
              </a:spcAft>
              <a:defRPr sz="1600">
                <a:solidFill>
                  <a:schemeClr val="tx1"/>
                </a:solidFill>
                <a:latin typeface="Courier New" charset="0"/>
                <a:ea typeface="ＭＳ Ｐゴシック" charset="0"/>
              </a:defRPr>
            </a:lvl6pPr>
            <a:lvl7pPr marL="2971800" indent="-228600" eaLnBrk="0" fontAlgn="base" hangingPunct="0">
              <a:spcBef>
                <a:spcPct val="0"/>
              </a:spcBef>
              <a:spcAft>
                <a:spcPct val="0"/>
              </a:spcAft>
              <a:defRPr sz="1600">
                <a:solidFill>
                  <a:schemeClr val="tx1"/>
                </a:solidFill>
                <a:latin typeface="Courier New" charset="0"/>
                <a:ea typeface="ＭＳ Ｐゴシック" charset="0"/>
              </a:defRPr>
            </a:lvl7pPr>
            <a:lvl8pPr marL="3429000" indent="-228600" eaLnBrk="0" fontAlgn="base" hangingPunct="0">
              <a:spcBef>
                <a:spcPct val="0"/>
              </a:spcBef>
              <a:spcAft>
                <a:spcPct val="0"/>
              </a:spcAft>
              <a:defRPr sz="1600">
                <a:solidFill>
                  <a:schemeClr val="tx1"/>
                </a:solidFill>
                <a:latin typeface="Courier New" charset="0"/>
                <a:ea typeface="ＭＳ Ｐゴシック" charset="0"/>
              </a:defRPr>
            </a:lvl8pPr>
            <a:lvl9pPr marL="3886200" indent="-228600" eaLnBrk="0" fontAlgn="base" hangingPunct="0">
              <a:spcBef>
                <a:spcPct val="0"/>
              </a:spcBef>
              <a:spcAft>
                <a:spcPct val="0"/>
              </a:spcAft>
              <a:defRPr sz="1600">
                <a:solidFill>
                  <a:schemeClr val="tx1"/>
                </a:solidFill>
                <a:latin typeface="Courier New" charset="0"/>
                <a:ea typeface="ＭＳ Ｐゴシック" charset="0"/>
              </a:defRPr>
            </a:lvl9pPr>
          </a:lstStyle>
          <a:p>
            <a:pPr>
              <a:spcBef>
                <a:spcPct val="50000"/>
              </a:spcBef>
            </a:pPr>
            <a:r>
              <a:rPr lang="en-US" i="1">
                <a:latin typeface="Times New Roman" charset="0"/>
              </a:rPr>
              <a:t>Using portions of slides by Eric Roberts</a:t>
            </a:r>
          </a:p>
        </p:txBody>
      </p:sp>
      <p:sp>
        <p:nvSpPr>
          <p:cNvPr id="14"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a:solidFill>
                  <a:schemeClr val="tx1"/>
                </a:solidFill>
                <a:latin typeface="Century Gothic"/>
                <a:cs typeface="Century Gothic"/>
              </a:rPr>
              <a:t>Responding to Keyboard Events</a:t>
            </a:r>
          </a:p>
        </p:txBody>
      </p:sp>
    </p:spTree>
    <p:extLst>
      <p:ext uri="{BB962C8B-B14F-4D97-AF65-F5344CB8AC3E}">
        <p14:creationId xmlns:p14="http://schemas.microsoft.com/office/powerpoint/2010/main" val="292176178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a:solidFill>
                  <a:schemeClr val="tx1"/>
                </a:solidFill>
                <a:latin typeface="Century Gothic"/>
                <a:cs typeface="Century Gothic"/>
              </a:rPr>
              <a:t>Warm Up: Making Tracks</a:t>
            </a:r>
          </a:p>
        </p:txBody>
      </p:sp>
      <p:pic>
        <p:nvPicPr>
          <p:cNvPr id="2" name="Picture 1"/>
          <p:cNvPicPr>
            <a:picLocks noChangeAspect="1"/>
          </p:cNvPicPr>
          <p:nvPr/>
        </p:nvPicPr>
        <p:blipFill>
          <a:blip r:embed="rId2"/>
          <a:stretch>
            <a:fillRect/>
          </a:stretch>
        </p:blipFill>
        <p:spPr>
          <a:xfrm>
            <a:off x="0" y="907431"/>
            <a:ext cx="9144000" cy="5950569"/>
          </a:xfrm>
          <a:prstGeom prst="rect">
            <a:avLst/>
          </a:prstGeom>
        </p:spPr>
      </p:pic>
      <p:pic>
        <p:nvPicPr>
          <p:cNvPr id="9" name="Picture 8"/>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backgroundRemoval t="0" b="100000" l="9904" r="89856"/>
                    </a14:imgEffect>
                  </a14:imgLayer>
                </a14:imgProps>
              </a:ext>
            </a:extLst>
          </a:blip>
          <a:stretch>
            <a:fillRect/>
          </a:stretch>
        </p:blipFill>
        <p:spPr>
          <a:xfrm>
            <a:off x="3168875" y="1362270"/>
            <a:ext cx="695606" cy="695606"/>
          </a:xfrm>
          <a:prstGeom prst="rect">
            <a:avLst/>
          </a:prstGeom>
        </p:spPr>
      </p:pic>
    </p:spTree>
    <p:extLst>
      <p:ext uri="{BB962C8B-B14F-4D97-AF65-F5344CB8AC3E}">
        <p14:creationId xmlns:p14="http://schemas.microsoft.com/office/powerpoint/2010/main" val="128318179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0" y="622015"/>
            <a:ext cx="9144000" cy="5962422"/>
          </a:xfrm>
          <a:prstGeom prst="rect">
            <a:avLst/>
          </a:prstGeom>
        </p:spPr>
      </p:pic>
      <p:pic>
        <p:nvPicPr>
          <p:cNvPr id="7" name="Picture 6"/>
          <p:cNvPicPr>
            <a:picLocks noChangeAspect="1"/>
          </p:cNvPicPr>
          <p:nvPr/>
        </p:nvPicPr>
        <p:blipFill rotWithShape="1">
          <a:blip r:embed="rId3"/>
          <a:srcRect b="2110"/>
          <a:stretch/>
        </p:blipFill>
        <p:spPr>
          <a:xfrm>
            <a:off x="0" y="747848"/>
            <a:ext cx="9144000" cy="5836589"/>
          </a:xfrm>
          <a:prstGeom prst="rect">
            <a:avLst/>
          </a:prstGeom>
        </p:spPr>
      </p:pic>
      <p:sp>
        <p:nvSpPr>
          <p:cNvPr id="8"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a:solidFill>
                  <a:schemeClr val="tx1"/>
                </a:solidFill>
                <a:latin typeface="Century Gothic"/>
                <a:cs typeface="Century Gothic"/>
              </a:rPr>
              <a:t>Catch Me If You Can?</a:t>
            </a:r>
          </a:p>
        </p:txBody>
      </p:sp>
    </p:spTree>
    <p:extLst>
      <p:ext uri="{BB962C8B-B14F-4D97-AF65-F5344CB8AC3E}">
        <p14:creationId xmlns:p14="http://schemas.microsoft.com/office/powerpoint/2010/main" val="883623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0" y="622015"/>
            <a:ext cx="9144000" cy="5962422"/>
          </a:xfrm>
          <a:prstGeom prst="rect">
            <a:avLst/>
          </a:prstGeom>
        </p:spPr>
      </p:pic>
      <p:pic>
        <p:nvPicPr>
          <p:cNvPr id="7" name="Picture 6"/>
          <p:cNvPicPr>
            <a:picLocks noChangeAspect="1"/>
          </p:cNvPicPr>
          <p:nvPr/>
        </p:nvPicPr>
        <p:blipFill>
          <a:blip r:embed="rId3"/>
          <a:stretch>
            <a:fillRect/>
          </a:stretch>
        </p:blipFill>
        <p:spPr>
          <a:xfrm>
            <a:off x="0" y="622015"/>
            <a:ext cx="9144000" cy="6004377"/>
          </a:xfrm>
          <a:prstGeom prst="rect">
            <a:avLst/>
          </a:prstGeom>
        </p:spPr>
      </p:pic>
      <p:sp>
        <p:nvSpPr>
          <p:cNvPr id="8"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a:solidFill>
                  <a:schemeClr val="tx1"/>
                </a:solidFill>
                <a:latin typeface="Century Gothic"/>
                <a:cs typeface="Century Gothic"/>
              </a:rPr>
              <a:t>Catch Me If You Can</a:t>
            </a:r>
          </a:p>
        </p:txBody>
      </p:sp>
    </p:spTree>
    <p:extLst>
      <p:ext uri="{BB962C8B-B14F-4D97-AF65-F5344CB8AC3E}">
        <p14:creationId xmlns:p14="http://schemas.microsoft.com/office/powerpoint/2010/main" val="3940320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12889" y="0"/>
            <a:ext cx="10287000" cy="6858000"/>
          </a:xfrm>
          <a:prstGeom prst="rect">
            <a:avLst/>
          </a:prstGeom>
        </p:spPr>
      </p:pic>
      <p:sp>
        <p:nvSpPr>
          <p:cNvPr id="4" name="TextBox 3"/>
          <p:cNvSpPr txBox="1"/>
          <p:nvPr/>
        </p:nvSpPr>
        <p:spPr>
          <a:xfrm>
            <a:off x="7211212" y="6488668"/>
            <a:ext cx="1980029" cy="369332"/>
          </a:xfrm>
          <a:prstGeom prst="rect">
            <a:avLst/>
          </a:prstGeom>
          <a:noFill/>
        </p:spPr>
        <p:txBody>
          <a:bodyPr wrap="none" rtlCol="0">
            <a:spAutoFit/>
          </a:bodyPr>
          <a:lstStyle/>
          <a:p>
            <a:r>
              <a:rPr lang="en-US" dirty="0">
                <a:solidFill>
                  <a:schemeClr val="accent1">
                    <a:lumMod val="40000"/>
                    <a:lumOff val="60000"/>
                  </a:schemeClr>
                </a:solidFill>
              </a:rPr>
              <a:t>Source: The Hobbit</a:t>
            </a:r>
          </a:p>
        </p:txBody>
      </p:sp>
      <p:sp>
        <p:nvSpPr>
          <p:cNvPr id="5"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a:solidFill>
                  <a:schemeClr val="tx1"/>
                </a:solidFill>
                <a:latin typeface="Century Gothic"/>
                <a:cs typeface="Century Gothic"/>
              </a:rPr>
              <a:t>We’ve Gotten Ahead of Ourselves</a:t>
            </a:r>
          </a:p>
        </p:txBody>
      </p:sp>
    </p:spTree>
    <p:extLst>
      <p:ext uri="{BB962C8B-B14F-4D97-AF65-F5344CB8AC3E}">
        <p14:creationId xmlns:p14="http://schemas.microsoft.com/office/powerpoint/2010/main" val="38915089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222649" y="1"/>
            <a:ext cx="12313981" cy="6926614"/>
          </a:xfrm>
          <a:prstGeom prst="rect">
            <a:avLst/>
          </a:prstGeom>
        </p:spPr>
      </p:pic>
      <p:sp>
        <p:nvSpPr>
          <p:cNvPr id="5" name="TextBox 4"/>
          <p:cNvSpPr txBox="1"/>
          <p:nvPr/>
        </p:nvSpPr>
        <p:spPr>
          <a:xfrm>
            <a:off x="7211212" y="6488668"/>
            <a:ext cx="1980029" cy="369332"/>
          </a:xfrm>
          <a:prstGeom prst="rect">
            <a:avLst/>
          </a:prstGeom>
          <a:noFill/>
        </p:spPr>
        <p:txBody>
          <a:bodyPr wrap="none" rtlCol="0">
            <a:spAutoFit/>
          </a:bodyPr>
          <a:lstStyle/>
          <a:p>
            <a:r>
              <a:rPr lang="en-US" dirty="0">
                <a:solidFill>
                  <a:srgbClr val="B9CDE5"/>
                </a:solidFill>
              </a:rPr>
              <a:t>Source: The Hobbit</a:t>
            </a:r>
          </a:p>
        </p:txBody>
      </p:sp>
      <p:sp>
        <p:nvSpPr>
          <p:cNvPr id="6"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a:solidFill>
                  <a:schemeClr val="tx1"/>
                </a:solidFill>
                <a:latin typeface="Century Gothic"/>
                <a:cs typeface="Century Gothic"/>
              </a:rPr>
              <a:t>Start at the Beginning</a:t>
            </a:r>
          </a:p>
        </p:txBody>
      </p:sp>
    </p:spTree>
    <p:extLst>
      <p:ext uri="{BB962C8B-B14F-4D97-AF65-F5344CB8AC3E}">
        <p14:creationId xmlns:p14="http://schemas.microsoft.com/office/powerpoint/2010/main" val="13513875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719667"/>
            <a:ext cx="9144000" cy="6138333"/>
          </a:xfrm>
          <a:prstGeom prst="rect">
            <a:avLst/>
          </a:prstGeom>
          <a:solidFill>
            <a:srgbClr val="86D0F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itle Placeholder 1"/>
          <p:cNvSpPr txBox="1">
            <a:spLocks/>
          </p:cNvSpPr>
          <p:nvPr/>
        </p:nvSpPr>
        <p:spPr>
          <a:xfrm>
            <a:off x="0" y="-4387"/>
            <a:ext cx="9144000"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a:latin typeface="Calibri"/>
                <a:cs typeface="Calibri"/>
              </a:rPr>
              <a:t>Learning Goals</a:t>
            </a:r>
          </a:p>
        </p:txBody>
      </p:sp>
      <p:pic>
        <p:nvPicPr>
          <p:cNvPr id="6" name="Picture 5"/>
          <p:cNvPicPr>
            <a:picLocks noChangeAspect="1"/>
          </p:cNvPicPr>
          <p:nvPr/>
        </p:nvPicPr>
        <p:blipFill>
          <a:blip r:embed="rId2"/>
          <a:stretch>
            <a:fillRect/>
          </a:stretch>
        </p:blipFill>
        <p:spPr>
          <a:xfrm>
            <a:off x="-381000" y="1102078"/>
            <a:ext cx="9144000" cy="6098644"/>
          </a:xfrm>
          <a:prstGeom prst="rect">
            <a:avLst/>
          </a:prstGeom>
        </p:spPr>
      </p:pic>
      <p:sp>
        <p:nvSpPr>
          <p:cNvPr id="18" name="TextBox 17"/>
          <p:cNvSpPr txBox="1"/>
          <p:nvPr/>
        </p:nvSpPr>
        <p:spPr>
          <a:xfrm>
            <a:off x="372238" y="988743"/>
            <a:ext cx="8285434" cy="830997"/>
          </a:xfrm>
          <a:prstGeom prst="rect">
            <a:avLst/>
          </a:prstGeom>
          <a:noFill/>
        </p:spPr>
        <p:txBody>
          <a:bodyPr wrap="square" rtlCol="0">
            <a:spAutoFit/>
          </a:bodyPr>
          <a:lstStyle/>
          <a:p>
            <a:pPr marL="457200" indent="-457200" algn="ctr">
              <a:buAutoNum type="arabicPeriod"/>
            </a:pPr>
            <a:r>
              <a:rPr lang="en-US" sz="2400" dirty="0">
                <a:latin typeface="Chalkboard"/>
                <a:cs typeface="Chalkboard"/>
              </a:rPr>
              <a:t>Write a program that can respond to mouse events</a:t>
            </a:r>
          </a:p>
          <a:p>
            <a:pPr marL="457200" indent="-457200" algn="ctr">
              <a:buAutoNum type="arabicPeriod"/>
            </a:pPr>
            <a:r>
              <a:rPr lang="en-US" sz="2400" dirty="0">
                <a:latin typeface="Chalkboard"/>
                <a:cs typeface="Chalkboard"/>
              </a:rPr>
              <a:t>Use an instance variable in your program</a:t>
            </a:r>
          </a:p>
        </p:txBody>
      </p:sp>
    </p:spTree>
    <p:extLst>
      <p:ext uri="{BB962C8B-B14F-4D97-AF65-F5344CB8AC3E}">
        <p14:creationId xmlns:p14="http://schemas.microsoft.com/office/powerpoint/2010/main" val="1897409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179" name="Rectangle 3"/>
          <p:cNvSpPr>
            <a:spLocks noChangeArrowheads="1"/>
          </p:cNvSpPr>
          <p:nvPr/>
        </p:nvSpPr>
        <p:spPr bwMode="auto">
          <a:xfrm>
            <a:off x="482600" y="1161054"/>
            <a:ext cx="8128000" cy="4787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342900" indent="-342900">
              <a:lnSpc>
                <a:spcPct val="85000"/>
              </a:lnSpc>
              <a:spcAft>
                <a:spcPct val="50000"/>
              </a:spcAft>
              <a:buSzPct val="100000"/>
              <a:buFontTx/>
              <a:buChar char="•"/>
            </a:pPr>
            <a:r>
              <a:rPr lang="en-US" sz="2800" dirty="0">
                <a:latin typeface="Calibri"/>
                <a:cs typeface="Calibri"/>
              </a:rPr>
              <a:t>When users interact with computer they generate events (e.g., moving/clicking the mouse)</a:t>
            </a:r>
            <a:endParaRPr lang="en-US" sz="2400" b="1" dirty="0">
              <a:latin typeface="Calibri"/>
              <a:cs typeface="Calibri"/>
            </a:endParaRPr>
          </a:p>
          <a:p>
            <a:pPr marL="342900" indent="-342900">
              <a:lnSpc>
                <a:spcPct val="85000"/>
              </a:lnSpc>
              <a:spcAft>
                <a:spcPct val="30000"/>
              </a:spcAft>
              <a:buSzPct val="100000"/>
              <a:buFontTx/>
              <a:buChar char="•"/>
            </a:pPr>
            <a:r>
              <a:rPr lang="en-US" sz="2800" dirty="0">
                <a:latin typeface="Calibri"/>
                <a:cs typeface="Calibri"/>
              </a:rPr>
              <a:t>Can respond to events by having </a:t>
            </a:r>
            <a:r>
              <a:rPr lang="en-US" sz="2800" b="1" u="sng" dirty="0">
                <a:latin typeface="Calibri"/>
                <a:cs typeface="Calibri"/>
              </a:rPr>
              <a:t>listener</a:t>
            </a:r>
            <a:r>
              <a:rPr lang="en-US" sz="2800" dirty="0">
                <a:latin typeface="Calibri"/>
                <a:cs typeface="Calibri"/>
              </a:rPr>
              <a:t> for events</a:t>
            </a:r>
          </a:p>
          <a:p>
            <a:pPr marL="742950" lvl="1" indent="-285750">
              <a:lnSpc>
                <a:spcPct val="85000"/>
              </a:lnSpc>
              <a:spcAft>
                <a:spcPct val="30000"/>
              </a:spcAft>
              <a:buSzPct val="100000"/>
            </a:pPr>
            <a:r>
              <a:rPr lang="en-US" sz="2400" b="1" dirty="0">
                <a:latin typeface="Calibri"/>
                <a:cs typeface="Calibri"/>
              </a:rPr>
              <a:t>			</a:t>
            </a:r>
            <a:r>
              <a:rPr lang="en-US" sz="2400" b="1" dirty="0" err="1">
                <a:latin typeface="Courier"/>
                <a:cs typeface="Courier"/>
              </a:rPr>
              <a:t>addMouseListeners</a:t>
            </a:r>
            <a:r>
              <a:rPr lang="en-US" sz="2400" b="1" dirty="0">
                <a:latin typeface="Courier"/>
                <a:cs typeface="Courier"/>
              </a:rPr>
              <a:t>()</a:t>
            </a:r>
          </a:p>
          <a:p>
            <a:pPr marL="742950" lvl="1" indent="-285750">
              <a:lnSpc>
                <a:spcPct val="85000"/>
              </a:lnSpc>
              <a:spcAft>
                <a:spcPct val="30000"/>
              </a:spcAft>
              <a:buSzPct val="100000"/>
            </a:pPr>
            <a:endParaRPr lang="en-US" sz="2800" dirty="0">
              <a:latin typeface="Calibri"/>
              <a:cs typeface="Calibri"/>
            </a:endParaRPr>
          </a:p>
          <a:p>
            <a:pPr marL="342900" indent="-342900">
              <a:lnSpc>
                <a:spcPct val="85000"/>
              </a:lnSpc>
              <a:spcAft>
                <a:spcPct val="30000"/>
              </a:spcAft>
              <a:buSzPct val="100000"/>
              <a:buFontTx/>
              <a:buChar char="•"/>
            </a:pPr>
            <a:r>
              <a:rPr lang="en-US" sz="2800" dirty="0">
                <a:latin typeface="Calibri"/>
                <a:cs typeface="Calibri"/>
              </a:rPr>
              <a:t>Listeners get control of the program when an event happens.</a:t>
            </a:r>
          </a:p>
        </p:txBody>
      </p:sp>
      <p:sp>
        <p:nvSpPr>
          <p:cNvPr id="3076" name="Text Box 4"/>
          <p:cNvSpPr txBox="1">
            <a:spLocks noChangeArrowheads="1"/>
          </p:cNvSpPr>
          <p:nvPr/>
        </p:nvSpPr>
        <p:spPr bwMode="auto">
          <a:xfrm>
            <a:off x="0" y="6521450"/>
            <a:ext cx="4948238" cy="336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a:spAutoFit/>
          </a:bodyPr>
          <a:lstStyle>
            <a:lvl1pPr>
              <a:defRPr sz="1600">
                <a:solidFill>
                  <a:schemeClr val="tx1"/>
                </a:solidFill>
                <a:latin typeface="Courier New" charset="0"/>
                <a:ea typeface="ＭＳ Ｐゴシック" charset="0"/>
              </a:defRPr>
            </a:lvl1pPr>
            <a:lvl2pPr marL="742950" indent="-285750">
              <a:defRPr sz="1600">
                <a:solidFill>
                  <a:schemeClr val="tx1"/>
                </a:solidFill>
                <a:latin typeface="Courier New" charset="0"/>
                <a:ea typeface="ＭＳ Ｐゴシック" charset="0"/>
              </a:defRPr>
            </a:lvl2pPr>
            <a:lvl3pPr marL="1143000" indent="-228600">
              <a:defRPr sz="1600">
                <a:solidFill>
                  <a:schemeClr val="tx1"/>
                </a:solidFill>
                <a:latin typeface="Courier New" charset="0"/>
                <a:ea typeface="ＭＳ Ｐゴシック" charset="0"/>
              </a:defRPr>
            </a:lvl3pPr>
            <a:lvl4pPr marL="1600200" indent="-228600">
              <a:defRPr sz="1600">
                <a:solidFill>
                  <a:schemeClr val="tx1"/>
                </a:solidFill>
                <a:latin typeface="Courier New" charset="0"/>
                <a:ea typeface="ＭＳ Ｐゴシック" charset="0"/>
              </a:defRPr>
            </a:lvl4pPr>
            <a:lvl5pPr marL="2057400" indent="-228600">
              <a:defRPr sz="1600">
                <a:solidFill>
                  <a:schemeClr val="tx1"/>
                </a:solidFill>
                <a:latin typeface="Courier New" charset="0"/>
                <a:ea typeface="ＭＳ Ｐゴシック" charset="0"/>
              </a:defRPr>
            </a:lvl5pPr>
            <a:lvl6pPr marL="2514600" indent="-228600" eaLnBrk="0" fontAlgn="base" hangingPunct="0">
              <a:spcBef>
                <a:spcPct val="0"/>
              </a:spcBef>
              <a:spcAft>
                <a:spcPct val="0"/>
              </a:spcAft>
              <a:defRPr sz="1600">
                <a:solidFill>
                  <a:schemeClr val="tx1"/>
                </a:solidFill>
                <a:latin typeface="Courier New" charset="0"/>
                <a:ea typeface="ＭＳ Ｐゴシック" charset="0"/>
              </a:defRPr>
            </a:lvl6pPr>
            <a:lvl7pPr marL="2971800" indent="-228600" eaLnBrk="0" fontAlgn="base" hangingPunct="0">
              <a:spcBef>
                <a:spcPct val="0"/>
              </a:spcBef>
              <a:spcAft>
                <a:spcPct val="0"/>
              </a:spcAft>
              <a:defRPr sz="1600">
                <a:solidFill>
                  <a:schemeClr val="tx1"/>
                </a:solidFill>
                <a:latin typeface="Courier New" charset="0"/>
                <a:ea typeface="ＭＳ Ｐゴシック" charset="0"/>
              </a:defRPr>
            </a:lvl7pPr>
            <a:lvl8pPr marL="3429000" indent="-228600" eaLnBrk="0" fontAlgn="base" hangingPunct="0">
              <a:spcBef>
                <a:spcPct val="0"/>
              </a:spcBef>
              <a:spcAft>
                <a:spcPct val="0"/>
              </a:spcAft>
              <a:defRPr sz="1600">
                <a:solidFill>
                  <a:schemeClr val="tx1"/>
                </a:solidFill>
                <a:latin typeface="Courier New" charset="0"/>
                <a:ea typeface="ＭＳ Ｐゴシック" charset="0"/>
              </a:defRPr>
            </a:lvl8pPr>
            <a:lvl9pPr marL="3886200" indent="-228600" eaLnBrk="0" fontAlgn="base" hangingPunct="0">
              <a:spcBef>
                <a:spcPct val="0"/>
              </a:spcBef>
              <a:spcAft>
                <a:spcPct val="0"/>
              </a:spcAft>
              <a:defRPr sz="1600">
                <a:solidFill>
                  <a:schemeClr val="tx1"/>
                </a:solidFill>
                <a:latin typeface="Courier New" charset="0"/>
                <a:ea typeface="ＭＳ Ｐゴシック" charset="0"/>
              </a:defRPr>
            </a:lvl9pPr>
          </a:lstStyle>
          <a:p>
            <a:pPr>
              <a:spcBef>
                <a:spcPct val="50000"/>
              </a:spcBef>
            </a:pPr>
            <a:r>
              <a:rPr lang="en-US" i="1">
                <a:latin typeface="Times New Roman" charset="0"/>
              </a:rPr>
              <a:t>Using portions of slides by Eric Roberts</a:t>
            </a:r>
          </a:p>
        </p:txBody>
      </p:sp>
      <p:sp>
        <p:nvSpPr>
          <p:cNvPr id="6"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a:solidFill>
                  <a:schemeClr val="tx1"/>
                </a:solidFill>
                <a:latin typeface="Century Gothic"/>
                <a:cs typeface="Century Gothic"/>
              </a:rPr>
              <a:t>Listener Model</a:t>
            </a:r>
          </a:p>
        </p:txBody>
      </p:sp>
    </p:spTree>
    <p:extLst>
      <p:ext uri="{BB962C8B-B14F-4D97-AF65-F5344CB8AC3E}">
        <p14:creationId xmlns:p14="http://schemas.microsoft.com/office/powerpoint/2010/main" val="277582664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6179">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06179">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06179">
                                            <p:txEl>
                                              <p:pRg st="2" end="2"/>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0617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6179"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2"/>
          <p:cNvGrpSpPr>
            <a:grpSpLocks/>
          </p:cNvGrpSpPr>
          <p:nvPr/>
        </p:nvGrpSpPr>
        <p:grpSpPr bwMode="auto">
          <a:xfrm>
            <a:off x="228600" y="2613495"/>
            <a:ext cx="8610600" cy="2362200"/>
            <a:chOff x="96" y="1872"/>
            <a:chExt cx="5424" cy="1488"/>
          </a:xfrm>
        </p:grpSpPr>
        <p:sp>
          <p:nvSpPr>
            <p:cNvPr id="4103" name="Rectangle 6"/>
            <p:cNvSpPr>
              <a:spLocks noChangeArrowheads="1"/>
            </p:cNvSpPr>
            <p:nvPr/>
          </p:nvSpPr>
          <p:spPr bwMode="auto">
            <a:xfrm>
              <a:off x="96" y="1872"/>
              <a:ext cx="2016" cy="265"/>
            </a:xfrm>
            <a:prstGeom prst="rect">
              <a:avLst/>
            </a:prstGeom>
            <a:solidFill>
              <a:schemeClr val="bg1"/>
            </a:solidFill>
            <a:ln w="9525">
              <a:solidFill>
                <a:schemeClr val="tx1"/>
              </a:solidFill>
              <a:miter lim="800000"/>
              <a:headEnd/>
              <a:tailEnd/>
            </a:ln>
          </p:spPr>
          <p:txBody>
            <a:bodyPr wrap="none" anchor="ctr"/>
            <a:lstStyle/>
            <a:p>
              <a:pPr>
                <a:lnSpc>
                  <a:spcPct val="80000"/>
                </a:lnSpc>
              </a:pPr>
              <a:r>
                <a:rPr lang="en-US" sz="2400" b="1"/>
                <a:t>mouseClicked(</a:t>
              </a:r>
              <a:r>
                <a:rPr lang="en-US" sz="600" i="1">
                  <a:latin typeface="Times New Roman" charset="0"/>
                </a:rPr>
                <a:t> </a:t>
              </a:r>
              <a:r>
                <a:rPr lang="en-US" sz="2400" i="1">
                  <a:latin typeface="Times New Roman" charset="0"/>
                </a:rPr>
                <a:t>e</a:t>
              </a:r>
              <a:r>
                <a:rPr lang="en-US" sz="2400" b="1"/>
                <a:t>)</a:t>
              </a:r>
            </a:p>
          </p:txBody>
        </p:sp>
        <p:sp>
          <p:nvSpPr>
            <p:cNvPr id="4104" name="Rectangle 7"/>
            <p:cNvSpPr>
              <a:spLocks noChangeArrowheads="1"/>
            </p:cNvSpPr>
            <p:nvPr/>
          </p:nvSpPr>
          <p:spPr bwMode="auto">
            <a:xfrm>
              <a:off x="96" y="2131"/>
              <a:ext cx="2016" cy="266"/>
            </a:xfrm>
            <a:prstGeom prst="rect">
              <a:avLst/>
            </a:prstGeom>
            <a:solidFill>
              <a:schemeClr val="bg1"/>
            </a:solidFill>
            <a:ln w="9525">
              <a:solidFill>
                <a:schemeClr val="tx1"/>
              </a:solidFill>
              <a:miter lim="800000"/>
              <a:headEnd/>
              <a:tailEnd/>
            </a:ln>
          </p:spPr>
          <p:txBody>
            <a:bodyPr wrap="none" anchor="ctr"/>
            <a:lstStyle/>
            <a:p>
              <a:pPr>
                <a:lnSpc>
                  <a:spcPct val="80000"/>
                </a:lnSpc>
              </a:pPr>
              <a:r>
                <a:rPr lang="en-US" sz="2400" b="1"/>
                <a:t>mousePressed(</a:t>
              </a:r>
              <a:r>
                <a:rPr lang="en-US" sz="600" i="1">
                  <a:latin typeface="Times New Roman" charset="0"/>
                </a:rPr>
                <a:t> </a:t>
              </a:r>
              <a:r>
                <a:rPr lang="en-US" sz="2400" i="1">
                  <a:latin typeface="Times New Roman" charset="0"/>
                </a:rPr>
                <a:t>e</a:t>
              </a:r>
              <a:r>
                <a:rPr lang="en-US" sz="2400" b="1"/>
                <a:t>)</a:t>
              </a:r>
            </a:p>
          </p:txBody>
        </p:sp>
        <p:sp>
          <p:nvSpPr>
            <p:cNvPr id="4105" name="Rectangle 8"/>
            <p:cNvSpPr>
              <a:spLocks noChangeArrowheads="1"/>
            </p:cNvSpPr>
            <p:nvPr/>
          </p:nvSpPr>
          <p:spPr bwMode="auto">
            <a:xfrm>
              <a:off x="96" y="2389"/>
              <a:ext cx="2016" cy="266"/>
            </a:xfrm>
            <a:prstGeom prst="rect">
              <a:avLst/>
            </a:prstGeom>
            <a:solidFill>
              <a:schemeClr val="bg1"/>
            </a:solidFill>
            <a:ln w="9525">
              <a:solidFill>
                <a:schemeClr val="tx1"/>
              </a:solidFill>
              <a:miter lim="800000"/>
              <a:headEnd/>
              <a:tailEnd/>
            </a:ln>
          </p:spPr>
          <p:txBody>
            <a:bodyPr wrap="none" anchor="ctr"/>
            <a:lstStyle/>
            <a:p>
              <a:pPr>
                <a:lnSpc>
                  <a:spcPct val="80000"/>
                </a:lnSpc>
              </a:pPr>
              <a:r>
                <a:rPr lang="en-US" sz="2400" b="1"/>
                <a:t>mouseReleased(</a:t>
              </a:r>
              <a:r>
                <a:rPr lang="en-US" sz="2400" i="1">
                  <a:latin typeface="Times New Roman" charset="0"/>
                </a:rPr>
                <a:t>e</a:t>
              </a:r>
              <a:r>
                <a:rPr lang="en-US" sz="2400" b="1"/>
                <a:t>)</a:t>
              </a:r>
            </a:p>
          </p:txBody>
        </p:sp>
        <p:sp>
          <p:nvSpPr>
            <p:cNvPr id="4106" name="Rectangle 9"/>
            <p:cNvSpPr>
              <a:spLocks noChangeArrowheads="1"/>
            </p:cNvSpPr>
            <p:nvPr/>
          </p:nvSpPr>
          <p:spPr bwMode="auto">
            <a:xfrm>
              <a:off x="96" y="2647"/>
              <a:ext cx="2016" cy="266"/>
            </a:xfrm>
            <a:prstGeom prst="rect">
              <a:avLst/>
            </a:prstGeom>
            <a:solidFill>
              <a:schemeClr val="bg1"/>
            </a:solidFill>
            <a:ln w="9525">
              <a:solidFill>
                <a:schemeClr val="tx1"/>
              </a:solidFill>
              <a:miter lim="800000"/>
              <a:headEnd/>
              <a:tailEnd/>
            </a:ln>
          </p:spPr>
          <p:txBody>
            <a:bodyPr wrap="none" anchor="ctr"/>
            <a:lstStyle/>
            <a:p>
              <a:pPr>
                <a:lnSpc>
                  <a:spcPct val="80000"/>
                </a:lnSpc>
              </a:pPr>
              <a:r>
                <a:rPr lang="en-US" sz="2400" b="1"/>
                <a:t>mouseMoved(</a:t>
              </a:r>
              <a:r>
                <a:rPr lang="en-US" sz="2400" i="1">
                  <a:latin typeface="Times New Roman" charset="0"/>
                </a:rPr>
                <a:t>e</a:t>
              </a:r>
              <a:r>
                <a:rPr lang="en-US" sz="2400" b="1"/>
                <a:t>)</a:t>
              </a:r>
            </a:p>
          </p:txBody>
        </p:sp>
        <p:sp>
          <p:nvSpPr>
            <p:cNvPr id="4107" name="Rectangle 10"/>
            <p:cNvSpPr>
              <a:spLocks noChangeArrowheads="1"/>
            </p:cNvSpPr>
            <p:nvPr/>
          </p:nvSpPr>
          <p:spPr bwMode="auto">
            <a:xfrm>
              <a:off x="96" y="2903"/>
              <a:ext cx="2016" cy="457"/>
            </a:xfrm>
            <a:prstGeom prst="rect">
              <a:avLst/>
            </a:prstGeom>
            <a:solidFill>
              <a:schemeClr val="bg1"/>
            </a:solidFill>
            <a:ln w="9525">
              <a:solidFill>
                <a:schemeClr val="tx1"/>
              </a:solidFill>
              <a:miter lim="800000"/>
              <a:headEnd/>
              <a:tailEnd/>
            </a:ln>
          </p:spPr>
          <p:txBody>
            <a:bodyPr wrap="none" anchor="ctr"/>
            <a:lstStyle/>
            <a:p>
              <a:pPr>
                <a:lnSpc>
                  <a:spcPct val="80000"/>
                </a:lnSpc>
              </a:pPr>
              <a:r>
                <a:rPr lang="en-US" sz="2400" b="1"/>
                <a:t>mouseDragged(</a:t>
              </a:r>
              <a:r>
                <a:rPr lang="en-US" sz="2400" i="1">
                  <a:latin typeface="Times New Roman" charset="0"/>
                </a:rPr>
                <a:t>e</a:t>
              </a:r>
              <a:r>
                <a:rPr lang="en-US" sz="2400" b="1"/>
                <a:t>)</a:t>
              </a:r>
            </a:p>
          </p:txBody>
        </p:sp>
        <p:sp>
          <p:nvSpPr>
            <p:cNvPr id="4108" name="Rectangle 12"/>
            <p:cNvSpPr>
              <a:spLocks noChangeArrowheads="1"/>
            </p:cNvSpPr>
            <p:nvPr/>
          </p:nvSpPr>
          <p:spPr bwMode="auto">
            <a:xfrm>
              <a:off x="2112" y="1872"/>
              <a:ext cx="3408" cy="265"/>
            </a:xfrm>
            <a:prstGeom prst="rect">
              <a:avLst/>
            </a:prstGeom>
            <a:solidFill>
              <a:schemeClr val="bg1"/>
            </a:solidFill>
            <a:ln w="9525">
              <a:solidFill>
                <a:schemeClr val="tx1"/>
              </a:solidFill>
              <a:miter lim="800000"/>
              <a:headEnd/>
              <a:tailEnd/>
            </a:ln>
          </p:spPr>
          <p:txBody>
            <a:bodyPr wrap="none" anchor="ctr"/>
            <a:lstStyle/>
            <a:p>
              <a:pPr>
                <a:lnSpc>
                  <a:spcPct val="85000"/>
                </a:lnSpc>
              </a:pPr>
              <a:r>
                <a:rPr lang="en-US" sz="2400">
                  <a:latin typeface="Times New Roman" charset="0"/>
                </a:rPr>
                <a:t>Called when the user clicks the mouse</a:t>
              </a:r>
            </a:p>
          </p:txBody>
        </p:sp>
        <p:sp>
          <p:nvSpPr>
            <p:cNvPr id="4109" name="Rectangle 13"/>
            <p:cNvSpPr>
              <a:spLocks noChangeArrowheads="1"/>
            </p:cNvSpPr>
            <p:nvPr/>
          </p:nvSpPr>
          <p:spPr bwMode="auto">
            <a:xfrm>
              <a:off x="2112" y="2131"/>
              <a:ext cx="3408" cy="266"/>
            </a:xfrm>
            <a:prstGeom prst="rect">
              <a:avLst/>
            </a:prstGeom>
            <a:solidFill>
              <a:schemeClr val="bg1"/>
            </a:solidFill>
            <a:ln w="9525">
              <a:solidFill>
                <a:schemeClr val="tx1"/>
              </a:solidFill>
              <a:miter lim="800000"/>
              <a:headEnd/>
              <a:tailEnd/>
            </a:ln>
          </p:spPr>
          <p:txBody>
            <a:bodyPr wrap="none" anchor="ctr"/>
            <a:lstStyle/>
            <a:p>
              <a:pPr>
                <a:lnSpc>
                  <a:spcPct val="85000"/>
                </a:lnSpc>
              </a:pPr>
              <a:r>
                <a:rPr lang="en-US" sz="2400">
                  <a:latin typeface="Times New Roman" charset="0"/>
                </a:rPr>
                <a:t>Called when the mouse button is pressed</a:t>
              </a:r>
            </a:p>
          </p:txBody>
        </p:sp>
        <p:sp>
          <p:nvSpPr>
            <p:cNvPr id="4110" name="Rectangle 14"/>
            <p:cNvSpPr>
              <a:spLocks noChangeArrowheads="1"/>
            </p:cNvSpPr>
            <p:nvPr/>
          </p:nvSpPr>
          <p:spPr bwMode="auto">
            <a:xfrm>
              <a:off x="2112" y="2389"/>
              <a:ext cx="3408" cy="266"/>
            </a:xfrm>
            <a:prstGeom prst="rect">
              <a:avLst/>
            </a:prstGeom>
            <a:solidFill>
              <a:schemeClr val="bg1"/>
            </a:solidFill>
            <a:ln w="9525">
              <a:solidFill>
                <a:schemeClr val="tx1"/>
              </a:solidFill>
              <a:miter lim="800000"/>
              <a:headEnd/>
              <a:tailEnd/>
            </a:ln>
          </p:spPr>
          <p:txBody>
            <a:bodyPr wrap="none" anchor="ctr"/>
            <a:lstStyle/>
            <a:p>
              <a:pPr>
                <a:lnSpc>
                  <a:spcPct val="85000"/>
                </a:lnSpc>
              </a:pPr>
              <a:r>
                <a:rPr lang="en-US" sz="2400">
                  <a:latin typeface="Times New Roman" charset="0"/>
                </a:rPr>
                <a:t>Called when the mouse button is released</a:t>
              </a:r>
            </a:p>
          </p:txBody>
        </p:sp>
        <p:sp>
          <p:nvSpPr>
            <p:cNvPr id="4111" name="Rectangle 15"/>
            <p:cNvSpPr>
              <a:spLocks noChangeArrowheads="1"/>
            </p:cNvSpPr>
            <p:nvPr/>
          </p:nvSpPr>
          <p:spPr bwMode="auto">
            <a:xfrm>
              <a:off x="2112" y="2647"/>
              <a:ext cx="3408" cy="266"/>
            </a:xfrm>
            <a:prstGeom prst="rect">
              <a:avLst/>
            </a:prstGeom>
            <a:solidFill>
              <a:schemeClr val="bg1"/>
            </a:solidFill>
            <a:ln w="9525">
              <a:solidFill>
                <a:schemeClr val="tx1"/>
              </a:solidFill>
              <a:miter lim="800000"/>
              <a:headEnd/>
              <a:tailEnd/>
            </a:ln>
          </p:spPr>
          <p:txBody>
            <a:bodyPr wrap="none" anchor="ctr"/>
            <a:lstStyle/>
            <a:p>
              <a:pPr>
                <a:lnSpc>
                  <a:spcPct val="85000"/>
                </a:lnSpc>
              </a:pPr>
              <a:r>
                <a:rPr lang="en-US" sz="2400">
                  <a:latin typeface="Times New Roman" charset="0"/>
                </a:rPr>
                <a:t>Called when the user moves the mouse </a:t>
              </a:r>
            </a:p>
          </p:txBody>
        </p:sp>
        <p:sp>
          <p:nvSpPr>
            <p:cNvPr id="4112" name="Rectangle 16"/>
            <p:cNvSpPr>
              <a:spLocks noChangeArrowheads="1"/>
            </p:cNvSpPr>
            <p:nvPr/>
          </p:nvSpPr>
          <p:spPr bwMode="auto">
            <a:xfrm>
              <a:off x="2112" y="2903"/>
              <a:ext cx="3408" cy="457"/>
            </a:xfrm>
            <a:prstGeom prst="rect">
              <a:avLst/>
            </a:prstGeom>
            <a:solidFill>
              <a:schemeClr val="bg1"/>
            </a:solidFill>
            <a:ln w="9525">
              <a:solidFill>
                <a:schemeClr val="tx1"/>
              </a:solidFill>
              <a:miter lim="800000"/>
              <a:headEnd/>
              <a:tailEnd/>
            </a:ln>
          </p:spPr>
          <p:txBody>
            <a:bodyPr wrap="none" anchor="ctr"/>
            <a:lstStyle/>
            <a:p>
              <a:pPr>
                <a:lnSpc>
                  <a:spcPct val="85000"/>
                </a:lnSpc>
              </a:pPr>
              <a:r>
                <a:rPr lang="en-US" sz="2400">
                  <a:latin typeface="Times New Roman" charset="0"/>
                </a:rPr>
                <a:t>Called when the mouse is dragged with </a:t>
              </a:r>
            </a:p>
            <a:p>
              <a:pPr>
                <a:lnSpc>
                  <a:spcPct val="85000"/>
                </a:lnSpc>
              </a:pPr>
              <a:r>
                <a:rPr lang="en-US" sz="2400">
                  <a:latin typeface="Times New Roman" charset="0"/>
                </a:rPr>
                <a:t>the button down</a:t>
              </a:r>
            </a:p>
          </p:txBody>
        </p:sp>
      </p:grpSp>
      <p:sp>
        <p:nvSpPr>
          <p:cNvPr id="309265" name="Rectangle 17"/>
          <p:cNvSpPr>
            <a:spLocks noChangeArrowheads="1"/>
          </p:cNvSpPr>
          <p:nvPr/>
        </p:nvSpPr>
        <p:spPr bwMode="auto">
          <a:xfrm>
            <a:off x="101600" y="5486400"/>
            <a:ext cx="8585200" cy="914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342900" indent="-342900">
              <a:lnSpc>
                <a:spcPct val="85000"/>
              </a:lnSpc>
              <a:spcAft>
                <a:spcPct val="50000"/>
              </a:spcAft>
              <a:buSzPct val="100000"/>
            </a:pPr>
            <a:r>
              <a:rPr lang="en-US" sz="2800">
                <a:latin typeface="Times New Roman" charset="0"/>
              </a:rPr>
              <a:t>	The parameter </a:t>
            </a:r>
            <a:r>
              <a:rPr lang="en-US" sz="2800" i="1">
                <a:latin typeface="Times New Roman" charset="0"/>
              </a:rPr>
              <a:t>e</a:t>
            </a:r>
            <a:r>
              <a:rPr lang="en-US" sz="2800">
                <a:latin typeface="Times New Roman" charset="0"/>
              </a:rPr>
              <a:t> is </a:t>
            </a:r>
            <a:r>
              <a:rPr lang="en-US" sz="2600" b="1"/>
              <a:t>MouseEvent</a:t>
            </a:r>
            <a:r>
              <a:rPr lang="en-US" sz="2800">
                <a:latin typeface="Times New Roman" charset="0"/>
              </a:rPr>
              <a:t> object, which provides more data about event, such as the location of mouse.  </a:t>
            </a:r>
          </a:p>
        </p:txBody>
      </p:sp>
      <p:sp>
        <p:nvSpPr>
          <p:cNvPr id="4101" name="Rectangle 18"/>
          <p:cNvSpPr>
            <a:spLocks noChangeArrowheads="1"/>
          </p:cNvSpPr>
          <p:nvPr/>
        </p:nvSpPr>
        <p:spPr bwMode="auto">
          <a:xfrm>
            <a:off x="482600" y="1155700"/>
            <a:ext cx="8356600" cy="15875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342900" indent="-342900"/>
            <a:r>
              <a:rPr lang="en-US" sz="2800" dirty="0">
                <a:latin typeface="Times New Roman" charset="0"/>
              </a:rPr>
              <a:t>1.	</a:t>
            </a:r>
            <a:r>
              <a:rPr lang="en-US" sz="2400" dirty="0"/>
              <a:t>The </a:t>
            </a:r>
            <a:r>
              <a:rPr lang="en-US" sz="2400" b="1" dirty="0"/>
              <a:t>run</a:t>
            </a:r>
            <a:r>
              <a:rPr lang="en-US" sz="2800" dirty="0">
                <a:latin typeface="Times New Roman" charset="0"/>
              </a:rPr>
              <a:t> method should call </a:t>
            </a:r>
            <a:r>
              <a:rPr lang="en-US" sz="2400" b="1" dirty="0" err="1"/>
              <a:t>addMouseListeners</a:t>
            </a:r>
            <a:endParaRPr lang="en-US" sz="2800" dirty="0">
              <a:latin typeface="Times New Roman" charset="0"/>
            </a:endParaRPr>
          </a:p>
          <a:p>
            <a:pPr marL="342900" indent="-342900"/>
            <a:r>
              <a:rPr lang="en-US" sz="2800" dirty="0">
                <a:latin typeface="Times New Roman" charset="0"/>
              </a:rPr>
              <a:t>2.	Write definitions of any listener methods needed</a:t>
            </a:r>
          </a:p>
        </p:txBody>
      </p:sp>
      <p:sp>
        <p:nvSpPr>
          <p:cNvPr id="4102" name="Text Box 21"/>
          <p:cNvSpPr txBox="1">
            <a:spLocks noChangeArrowheads="1"/>
          </p:cNvSpPr>
          <p:nvPr/>
        </p:nvSpPr>
        <p:spPr bwMode="auto">
          <a:xfrm>
            <a:off x="0" y="6521450"/>
            <a:ext cx="4948238" cy="336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a:spAutoFit/>
          </a:bodyPr>
          <a:lstStyle>
            <a:lvl1pPr>
              <a:defRPr sz="1600">
                <a:solidFill>
                  <a:schemeClr val="tx1"/>
                </a:solidFill>
                <a:latin typeface="Courier New" charset="0"/>
                <a:ea typeface="ＭＳ Ｐゴシック" charset="0"/>
              </a:defRPr>
            </a:lvl1pPr>
            <a:lvl2pPr marL="742950" indent="-285750">
              <a:defRPr sz="1600">
                <a:solidFill>
                  <a:schemeClr val="tx1"/>
                </a:solidFill>
                <a:latin typeface="Courier New" charset="0"/>
                <a:ea typeface="ＭＳ Ｐゴシック" charset="0"/>
              </a:defRPr>
            </a:lvl2pPr>
            <a:lvl3pPr marL="1143000" indent="-228600">
              <a:defRPr sz="1600">
                <a:solidFill>
                  <a:schemeClr val="tx1"/>
                </a:solidFill>
                <a:latin typeface="Courier New" charset="0"/>
                <a:ea typeface="ＭＳ Ｐゴシック" charset="0"/>
              </a:defRPr>
            </a:lvl3pPr>
            <a:lvl4pPr marL="1600200" indent="-228600">
              <a:defRPr sz="1600">
                <a:solidFill>
                  <a:schemeClr val="tx1"/>
                </a:solidFill>
                <a:latin typeface="Courier New" charset="0"/>
                <a:ea typeface="ＭＳ Ｐゴシック" charset="0"/>
              </a:defRPr>
            </a:lvl4pPr>
            <a:lvl5pPr marL="2057400" indent="-228600">
              <a:defRPr sz="1600">
                <a:solidFill>
                  <a:schemeClr val="tx1"/>
                </a:solidFill>
                <a:latin typeface="Courier New" charset="0"/>
                <a:ea typeface="ＭＳ Ｐゴシック" charset="0"/>
              </a:defRPr>
            </a:lvl5pPr>
            <a:lvl6pPr marL="2514600" indent="-228600" eaLnBrk="0" fontAlgn="base" hangingPunct="0">
              <a:spcBef>
                <a:spcPct val="0"/>
              </a:spcBef>
              <a:spcAft>
                <a:spcPct val="0"/>
              </a:spcAft>
              <a:defRPr sz="1600">
                <a:solidFill>
                  <a:schemeClr val="tx1"/>
                </a:solidFill>
                <a:latin typeface="Courier New" charset="0"/>
                <a:ea typeface="ＭＳ Ｐゴシック" charset="0"/>
              </a:defRPr>
            </a:lvl6pPr>
            <a:lvl7pPr marL="2971800" indent="-228600" eaLnBrk="0" fontAlgn="base" hangingPunct="0">
              <a:spcBef>
                <a:spcPct val="0"/>
              </a:spcBef>
              <a:spcAft>
                <a:spcPct val="0"/>
              </a:spcAft>
              <a:defRPr sz="1600">
                <a:solidFill>
                  <a:schemeClr val="tx1"/>
                </a:solidFill>
                <a:latin typeface="Courier New" charset="0"/>
                <a:ea typeface="ＭＳ Ｐゴシック" charset="0"/>
              </a:defRPr>
            </a:lvl7pPr>
            <a:lvl8pPr marL="3429000" indent="-228600" eaLnBrk="0" fontAlgn="base" hangingPunct="0">
              <a:spcBef>
                <a:spcPct val="0"/>
              </a:spcBef>
              <a:spcAft>
                <a:spcPct val="0"/>
              </a:spcAft>
              <a:defRPr sz="1600">
                <a:solidFill>
                  <a:schemeClr val="tx1"/>
                </a:solidFill>
                <a:latin typeface="Courier New" charset="0"/>
                <a:ea typeface="ＭＳ Ｐゴシック" charset="0"/>
              </a:defRPr>
            </a:lvl8pPr>
            <a:lvl9pPr marL="3886200" indent="-228600" eaLnBrk="0" fontAlgn="base" hangingPunct="0">
              <a:spcBef>
                <a:spcPct val="0"/>
              </a:spcBef>
              <a:spcAft>
                <a:spcPct val="0"/>
              </a:spcAft>
              <a:defRPr sz="1600">
                <a:solidFill>
                  <a:schemeClr val="tx1"/>
                </a:solidFill>
                <a:latin typeface="Courier New" charset="0"/>
                <a:ea typeface="ＭＳ Ｐゴシック" charset="0"/>
              </a:defRPr>
            </a:lvl9pPr>
          </a:lstStyle>
          <a:p>
            <a:pPr>
              <a:spcBef>
                <a:spcPct val="50000"/>
              </a:spcBef>
            </a:pPr>
            <a:r>
              <a:rPr lang="en-US" i="1">
                <a:latin typeface="Times New Roman" charset="0"/>
              </a:rPr>
              <a:t>Using portions of slides by Eric Roberts</a:t>
            </a:r>
          </a:p>
        </p:txBody>
      </p:sp>
      <p:sp>
        <p:nvSpPr>
          <p:cNvPr id="18"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a:solidFill>
                  <a:schemeClr val="tx1"/>
                </a:solidFill>
                <a:latin typeface="Century Gothic"/>
                <a:cs typeface="Century Gothic"/>
              </a:rPr>
              <a:t>Responding to Mouse Events</a:t>
            </a:r>
          </a:p>
        </p:txBody>
      </p:sp>
    </p:spTree>
    <p:extLst>
      <p:ext uri="{BB962C8B-B14F-4D97-AF65-F5344CB8AC3E}">
        <p14:creationId xmlns:p14="http://schemas.microsoft.com/office/powerpoint/2010/main" val="82703048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092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9265"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5099</TotalTime>
  <Words>599</Words>
  <Application>Microsoft Macintosh PowerPoint</Application>
  <PresentationFormat>On-screen Show (4:3)</PresentationFormat>
  <Paragraphs>138</Paragraphs>
  <Slides>36</Slides>
  <Notes>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36</vt:i4>
      </vt:variant>
    </vt:vector>
  </HeadingPairs>
  <TitlesOfParts>
    <vt:vector size="44" baseType="lpstr">
      <vt:lpstr>Arial</vt:lpstr>
      <vt:lpstr>Calibri</vt:lpstr>
      <vt:lpstr>Century Gothic</vt:lpstr>
      <vt:lpstr>Chalkboard</vt:lpstr>
      <vt:lpstr>Courier</vt:lpstr>
      <vt:lpstr>Times</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Stanford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Chris Piech</dc:creator>
  <cp:lastModifiedBy>Microsoft Office User</cp:lastModifiedBy>
  <cp:revision>17</cp:revision>
  <dcterms:created xsi:type="dcterms:W3CDTF">2016-06-23T10:30:28Z</dcterms:created>
  <dcterms:modified xsi:type="dcterms:W3CDTF">2019-06-28T13:33:12Z</dcterms:modified>
</cp:coreProperties>
</file>